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351" r:id="rId3"/>
    <p:sldId id="352" r:id="rId4"/>
    <p:sldId id="353" r:id="rId5"/>
    <p:sldId id="354" r:id="rId6"/>
    <p:sldId id="350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85" r:id="rId19"/>
    <p:sldId id="286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80" r:id="rId30"/>
    <p:sldId id="278" r:id="rId31"/>
    <p:sldId id="279" r:id="rId32"/>
    <p:sldId id="281" r:id="rId33"/>
    <p:sldId id="282" r:id="rId34"/>
    <p:sldId id="283" r:id="rId35"/>
    <p:sldId id="288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302" r:id="rId46"/>
    <p:sldId id="297" r:id="rId47"/>
    <p:sldId id="298" r:id="rId48"/>
    <p:sldId id="299" r:id="rId49"/>
    <p:sldId id="300" r:id="rId50"/>
    <p:sldId id="301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4" r:id="rId72"/>
    <p:sldId id="325" r:id="rId73"/>
    <p:sldId id="326" r:id="rId74"/>
    <p:sldId id="327" r:id="rId75"/>
    <p:sldId id="328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3" r:id="rId89"/>
    <p:sldId id="342" r:id="rId90"/>
    <p:sldId id="344" r:id="rId91"/>
    <p:sldId id="345" r:id="rId92"/>
    <p:sldId id="346" r:id="rId93"/>
    <p:sldId id="347" r:id="rId94"/>
    <p:sldId id="348" r:id="rId95"/>
    <p:sldId id="349" r:id="rId9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3FF"/>
    <a:srgbClr val="B18BE8"/>
    <a:srgbClr val="4ED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00"/>
    <p:restoredTop sz="94712"/>
  </p:normalViewPr>
  <p:slideViewPr>
    <p:cSldViewPr snapToGrid="0" snapToObjects="1">
      <p:cViewPr varScale="1">
        <p:scale>
          <a:sx n="138" d="100"/>
          <a:sy n="138" d="100"/>
        </p:scale>
        <p:origin x="1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CD405-CA64-8740-A026-466C3F2B3E50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BD84E-4B66-804B-853C-766ED15324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850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BD84E-4B66-804B-853C-766ED1532422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335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488A9-2816-5345-9A15-469A02F83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B39408-1CF0-8144-8A08-DABB97FFA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52959-E372-EA41-9C3E-18E41ED3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211FDD-E3A3-3C45-9EA0-251E8819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6CC0A6-07DD-D84C-90AF-F830402C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370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C2F64-9E0E-D34E-B366-6EBFB1BA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156932-A4FC-8D48-AA05-E3EDD890F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A510DE-B4EC-8944-9C46-CF30763B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7FCB00-4DAC-3947-AD7A-44FDA3B4E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F58C0-FCAE-F74C-B0AF-4590BF2C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260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4E9613-B670-1848-917D-C97DB2133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4B1C77-50F5-CB43-AD49-9F201C4CF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45BBF-4894-CA4B-882D-D350BF27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97B4FA-84DD-0A41-B497-07FA4139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39147F-CDED-0543-86E8-56F20802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827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96389-BE0D-504A-86BA-F91FB90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83D2C-C718-E345-A884-918BFA2E7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FFC3C9-3601-FB4B-8EAE-34566548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2BDC9-8D34-DC48-BDF3-D0C1EE5E6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5F0FD-BE28-A34E-BFB3-0C5A0478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273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8C686-0DFD-DC42-BFD0-BA42118C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744EE9-1A69-6845-AEC8-28109C74F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34E89-4827-C54A-B628-9B811D6A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0506F-3DC6-6249-B5CC-F1D285C5B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04FC6-69EB-AA49-9053-FC71148E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110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4FFF-0F16-D84E-A1DB-0082F35C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ABDB4-2829-2B4D-A912-EA1B993A1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91642E-981E-D34B-AA9F-365D16D26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B0644-8A7E-6944-BC25-C401CFDD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D2FAC-8309-0F4D-9FBD-23E87098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F250F2-126C-5845-A244-CD8916EB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734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4D0A9-D05B-5D40-9988-16F9E76E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31598-1B0E-7244-9D82-9335E436D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806D9-3DCC-7B4B-BA83-65BCA80E7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FDA34C-35D5-7942-AFB0-B436CA4574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71366A-CBCE-AC4F-A95A-9469E824A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6F71D0-4FE5-2C49-A443-53E65DC4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ACC30C-2745-294E-BFFB-D4C4BF86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4E9E69-F9C9-0E4B-9A5E-586BB04E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479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56F4F-20A4-C646-9D53-F9EAEDEE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09058B-0130-F746-9161-79F6AE8E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03BDC8-C73F-1B4D-84A7-D18DAF4AD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2CFF21-FBA8-8242-9158-D6984753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3699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F21CAB-6950-244C-B952-E7E2BD5C0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B5E39B-4D9E-CE44-A876-520F4759A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D35D1-BF9D-E443-B514-554363F8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162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A9347-75A2-2D42-8040-92C06F421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7F4B7-2261-1F4C-9C22-344524FB8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9C7FE8-D7C2-6949-B449-0A6DA9E85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12EFE1-A129-2944-BE33-5BE68D54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ADB136-0537-9B48-84B0-B10F0844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39FC06-8D1B-3E4D-AF00-CBB5D890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419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141A0-8E74-DE46-BAF5-2F9CDD69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251823-0FAB-694D-883B-80F363452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9A0FC-0C51-704E-ABE6-B414D16BB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BD3B3A-1F6C-384C-B47D-C9156407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BE11C4-94C8-D545-82B1-C9DCC6E1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606176-936F-2C41-B1D6-CB778400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95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4DA33B-04DF-3E45-BFBF-3FB670117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2CF3C-4593-0E46-A175-AC04A4EB1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69363-3B10-EC46-A783-60F7CBB95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957EB-E2EE-C643-BBE9-CD863C1D3877}" type="datetimeFigureOut">
              <a:rPr kumimoji="1" lang="ko-Kore-KR" altLang="en-US" smtClean="0"/>
              <a:t>2022. 2. 21.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4003AA-D119-7943-96B3-7C59D355D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0C17B-87A9-6544-AC76-1D0E416ED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41529-3D9F-2447-9F73-8C91094BB7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32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itlab.com/" TargetMode="External"/><Relationship Id="rId2" Type="http://schemas.openxmlformats.org/officeDocument/2006/relationships/hyperlink" Target="https://bitbuck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ko/software/jir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it.ly/368zxvR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ignore.io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rew.sh/index_ko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facebook/react/issues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kdownguide.org/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typora.i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react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93637-88F2-3347-887B-5725E98F818B}"/>
              </a:ext>
            </a:extLst>
          </p:cNvPr>
          <p:cNvSpPr txBox="1"/>
          <p:nvPr/>
        </p:nvSpPr>
        <p:spPr>
          <a:xfrm>
            <a:off x="5202165" y="3121223"/>
            <a:ext cx="17876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시작하기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282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93637-88F2-3347-887B-5725E98F818B}"/>
              </a:ext>
            </a:extLst>
          </p:cNvPr>
          <p:cNvSpPr txBox="1"/>
          <p:nvPr/>
        </p:nvSpPr>
        <p:spPr>
          <a:xfrm>
            <a:off x="5202165" y="3121223"/>
            <a:ext cx="17876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준비하기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5404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5506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가입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8C7CB-2F49-A24A-8480-2B5FCA59A010}"/>
              </a:ext>
            </a:extLst>
          </p:cNvPr>
          <p:cNvSpPr txBox="1"/>
          <p:nvPr/>
        </p:nvSpPr>
        <p:spPr>
          <a:xfrm>
            <a:off x="809949" y="1789890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란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F60D2-75B3-5645-8DC4-479C45E6606D}"/>
              </a:ext>
            </a:extLst>
          </p:cNvPr>
          <p:cNvSpPr txBox="1"/>
          <p:nvPr/>
        </p:nvSpPr>
        <p:spPr>
          <a:xfrm>
            <a:off x="809949" y="2508524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2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저장소 호스팅을 지원하는 웹 서비스</a:t>
            </a:r>
            <a:endParaRPr kumimoji="1" lang="ko-Kore-KR" altLang="en-US" sz="2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89777-277B-B442-BAB2-0B1CDE91B255}"/>
              </a:ext>
            </a:extLst>
          </p:cNvPr>
          <p:cNvSpPr txBox="1"/>
          <p:nvPr/>
        </p:nvSpPr>
        <p:spPr>
          <a:xfrm>
            <a:off x="809949" y="3370061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</a:t>
            </a:r>
            <a:r>
              <a:rPr kumimoji="1" lang="en-US" altLang="ko-Kore-KR" sz="24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github.com</a:t>
            </a:r>
            <a:r>
              <a:rPr kumimoji="1" lang="en-US" altLang="ko-Kore-KR" sz="24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/</a:t>
            </a:r>
            <a:endParaRPr kumimoji="1" lang="ko-Kore-KR" altLang="en-US" sz="2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F7C40-5202-BF4F-A5FD-F6224B685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144" y="3429000"/>
            <a:ext cx="6271491" cy="30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9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9437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Bitbucket, GitLab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4931E-3D53-F44D-814D-AF613C2F5D21}"/>
              </a:ext>
            </a:extLst>
          </p:cNvPr>
          <p:cNvSpPr txBox="1"/>
          <p:nvPr/>
        </p:nvSpPr>
        <p:spPr>
          <a:xfrm>
            <a:off x="809949" y="1743772"/>
            <a:ext cx="5671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1.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Bitbucket (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</a:t>
            </a:r>
            <a:r>
              <a:rPr kumimoji="1" lang="en-US" altLang="ko-KR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bitbucket.org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/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AAB84-3E8B-F644-B5D9-52D749855442}"/>
              </a:ext>
            </a:extLst>
          </p:cNvPr>
          <p:cNvSpPr txBox="1"/>
          <p:nvPr/>
        </p:nvSpPr>
        <p:spPr>
          <a:xfrm>
            <a:off x="809949" y="3782723"/>
            <a:ext cx="573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2.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GitLab (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  <a:hlinkClick r:id="rId3"/>
              </a:rPr>
              <a:t>https://</a:t>
            </a:r>
            <a:r>
              <a:rPr kumimoji="1" lang="en-US" altLang="ko-KR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  <a:hlinkClick r:id="rId3"/>
              </a:rPr>
              <a:t>about.gitlab.com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  <a:hlinkClick r:id="rId3"/>
              </a:rPr>
              <a:t>/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61050-F5AB-E44B-BA05-A1F706560C1A}"/>
              </a:ext>
            </a:extLst>
          </p:cNvPr>
          <p:cNvSpPr txBox="1"/>
          <p:nvPr/>
        </p:nvSpPr>
        <p:spPr>
          <a:xfrm>
            <a:off x="809949" y="4664583"/>
            <a:ext cx="7047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설치형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=&gt;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용량에 대한 비용 절감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소스코드의 보안 좋음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F050F-23BA-9E41-BABD-09623F459472}"/>
              </a:ext>
            </a:extLst>
          </p:cNvPr>
          <p:cNvSpPr txBox="1"/>
          <p:nvPr/>
        </p:nvSpPr>
        <p:spPr>
          <a:xfrm>
            <a:off x="809949" y="2569907"/>
            <a:ext cx="10620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Atlassian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의 제품들과 연계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(Jira :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4"/>
              </a:rPr>
              <a:t>https://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4"/>
              </a:rPr>
              <a:t>www.atlassian.com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4"/>
              </a:rPr>
              <a:t>/ko/software/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4"/>
              </a:rPr>
              <a:t>jira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9421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5509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SourceTree </a:t>
            </a:r>
            <a:r>
              <a:rPr kumimoji="1" lang="ko-Kore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4931E-3D53-F44D-814D-AF613C2F5D21}"/>
              </a:ext>
            </a:extLst>
          </p:cNvPr>
          <p:cNvSpPr txBox="1"/>
          <p:nvPr/>
        </p:nvSpPr>
        <p:spPr>
          <a:xfrm>
            <a:off x="809949" y="1435763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SourceTree 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란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E8BD3-B63D-8B48-A51B-3B0FED6AF628}"/>
              </a:ext>
            </a:extLst>
          </p:cNvPr>
          <p:cNvSpPr txBox="1"/>
          <p:nvPr/>
        </p:nvSpPr>
        <p:spPr>
          <a:xfrm>
            <a:off x="809949" y="1957158"/>
            <a:ext cx="502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을 더 쉽게 활용하게 하기 위한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GUI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툴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F80BD66-F384-4640-BCD1-565A2964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86" y="2703253"/>
            <a:ext cx="3103920" cy="310392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F26B5B8-6079-2C41-899B-7DD17278E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59" y="2703253"/>
            <a:ext cx="5022111" cy="31039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60CC1D-ACE5-E142-8584-C71314DCCF7E}"/>
              </a:ext>
            </a:extLst>
          </p:cNvPr>
          <p:cNvSpPr txBox="1"/>
          <p:nvPr/>
        </p:nvSpPr>
        <p:spPr>
          <a:xfrm>
            <a:off x="1870528" y="5807173"/>
            <a:ext cx="2553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Cli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(Terminal)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A49E5-28D4-3B48-88F0-000567E0F863}"/>
              </a:ext>
            </a:extLst>
          </p:cNvPr>
          <p:cNvSpPr txBox="1"/>
          <p:nvPr/>
        </p:nvSpPr>
        <p:spPr>
          <a:xfrm>
            <a:off x="7125641" y="5824252"/>
            <a:ext cx="2507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Sourcetree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(GUI)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8485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5509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SourceTree </a:t>
            </a:r>
            <a:r>
              <a:rPr kumimoji="1" lang="ko-Kore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4931E-3D53-F44D-814D-AF613C2F5D21}"/>
              </a:ext>
            </a:extLst>
          </p:cNvPr>
          <p:cNvSpPr txBox="1"/>
          <p:nvPr/>
        </p:nvSpPr>
        <p:spPr>
          <a:xfrm>
            <a:off x="767277" y="1435763"/>
            <a:ext cx="307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Sourcetree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다운로드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E00F0-EAF9-FB49-83FD-1A8123587EC7}"/>
              </a:ext>
            </a:extLst>
          </p:cNvPr>
          <p:cNvSpPr txBox="1"/>
          <p:nvPr/>
        </p:nvSpPr>
        <p:spPr>
          <a:xfrm>
            <a:off x="781725" y="1928206"/>
            <a:ext cx="4883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https://www.sourcetreeapp.com/</a:t>
            </a:r>
            <a:endParaRPr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816F497-9482-D547-A620-45552073B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4" r="14269"/>
          <a:stretch/>
        </p:blipFill>
        <p:spPr>
          <a:xfrm>
            <a:off x="875418" y="2586791"/>
            <a:ext cx="5971822" cy="37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93637-88F2-3347-887B-5725E98F818B}"/>
              </a:ext>
            </a:extLst>
          </p:cNvPr>
          <p:cNvSpPr txBox="1"/>
          <p:nvPr/>
        </p:nvSpPr>
        <p:spPr>
          <a:xfrm>
            <a:off x="5202165" y="3121223"/>
            <a:ext cx="17876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셋업하기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937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6888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사용자 설정 및 세팅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4931E-3D53-F44D-814D-AF613C2F5D21}"/>
              </a:ext>
            </a:extLst>
          </p:cNvPr>
          <p:cNvSpPr txBox="1"/>
          <p:nvPr/>
        </p:nvSpPr>
        <p:spPr>
          <a:xfrm>
            <a:off x="809949" y="1435763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사용자 설정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F5045-0F0E-F748-B39E-BAE94F4431BC}"/>
              </a:ext>
            </a:extLst>
          </p:cNvPr>
          <p:cNvSpPr txBox="1"/>
          <p:nvPr/>
        </p:nvSpPr>
        <p:spPr>
          <a:xfrm>
            <a:off x="829314" y="2320807"/>
            <a:ext cx="5910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로컬에서 사용할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사용자 이메일과 이름을 설정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7007B-FA2C-614B-9C4A-6507AC1E09EE}"/>
              </a:ext>
            </a:extLst>
          </p:cNvPr>
          <p:cNvSpPr txBox="1"/>
          <p:nvPr/>
        </p:nvSpPr>
        <p:spPr>
          <a:xfrm>
            <a:off x="809949" y="2856838"/>
            <a:ext cx="70038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config : Git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 관한 설정을 추가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변경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삭제하는 명령어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16F3E-6EAE-134E-A341-237EA585640F}"/>
              </a:ext>
            </a:extLst>
          </p:cNvPr>
          <p:cNvSpPr txBox="1"/>
          <p:nvPr/>
        </p:nvSpPr>
        <p:spPr>
          <a:xfrm>
            <a:off x="809949" y="3392869"/>
            <a:ext cx="7999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설정 파일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–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System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설정 파일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 Global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설정 파일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로컬 설정 파일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3DF773-9A2A-B547-84A3-31AA86D1F7E6}"/>
              </a:ext>
            </a:extLst>
          </p:cNvPr>
          <p:cNvGrpSpPr/>
          <p:nvPr/>
        </p:nvGrpSpPr>
        <p:grpSpPr>
          <a:xfrm>
            <a:off x="829314" y="4247135"/>
            <a:ext cx="8986982" cy="2132007"/>
            <a:chOff x="1644073" y="4074828"/>
            <a:chExt cx="8986982" cy="213200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E784369-CE92-3D41-91D4-0D6CB4AF2347}"/>
                </a:ext>
              </a:extLst>
            </p:cNvPr>
            <p:cNvSpPr/>
            <p:nvPr/>
          </p:nvSpPr>
          <p:spPr>
            <a:xfrm>
              <a:off x="1644073" y="4074828"/>
              <a:ext cx="8986982" cy="21320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917569-041D-A740-B010-705E7EB9C6D1}"/>
                </a:ext>
              </a:extLst>
            </p:cNvPr>
            <p:cNvSpPr txBox="1"/>
            <p:nvPr/>
          </p:nvSpPr>
          <p:spPr>
            <a:xfrm>
              <a:off x="2038385" y="4427510"/>
              <a:ext cx="7189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System </a:t>
              </a: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설정 파일 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:</a:t>
              </a: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모든 시스템 사용자에게 적용 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(git config --system)</a:t>
              </a:r>
              <a:endParaRPr kumimoji="1" lang="ko-Kore-KR" alt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89F40F-3D8F-B544-9FA4-F72962E3B352}"/>
                </a:ext>
              </a:extLst>
            </p:cNvPr>
            <p:cNvSpPr txBox="1"/>
            <p:nvPr/>
          </p:nvSpPr>
          <p:spPr>
            <a:xfrm>
              <a:off x="2032000" y="4966463"/>
              <a:ext cx="823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Global </a:t>
              </a: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설정 파일 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:</a:t>
              </a: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한 사용자의 전치 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Git Repository</a:t>
              </a: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에 적용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(git config --global)</a:t>
              </a:r>
              <a:endParaRPr kumimoji="1" lang="ko-Kore-KR" alt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AC2BBE-80D8-CD42-87FB-ED9BCEBA2D1D}"/>
                </a:ext>
              </a:extLst>
            </p:cNvPr>
            <p:cNvSpPr txBox="1"/>
            <p:nvPr/>
          </p:nvSpPr>
          <p:spPr>
            <a:xfrm>
              <a:off x="2038385" y="5505416"/>
              <a:ext cx="6817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Local </a:t>
              </a: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설정 파일 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:</a:t>
              </a: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하나의 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Repository</a:t>
              </a: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에만 적용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(git config --local)</a:t>
              </a:r>
              <a:endParaRPr kumimoji="1" lang="ko-Kore-KR" alt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72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6888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사용자 설정 및 세팅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4931E-3D53-F44D-814D-AF613C2F5D21}"/>
              </a:ext>
            </a:extLst>
          </p:cNvPr>
          <p:cNvSpPr txBox="1"/>
          <p:nvPr/>
        </p:nvSpPr>
        <p:spPr>
          <a:xfrm>
            <a:off x="809949" y="1943763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Global Git 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사용자 설정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7007B-FA2C-614B-9C4A-6507AC1E09EE}"/>
              </a:ext>
            </a:extLst>
          </p:cNvPr>
          <p:cNvSpPr txBox="1"/>
          <p:nvPr/>
        </p:nvSpPr>
        <p:spPr>
          <a:xfrm>
            <a:off x="809949" y="2505480"/>
            <a:ext cx="6553397" cy="1048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config --global </a:t>
            </a:r>
            <a:r>
              <a:rPr kumimoji="1" lang="en-US" altLang="ko-Kore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user.email</a:t>
            </a:r>
            <a:r>
              <a:rPr kumimoji="1" lang="en-US" altLang="ko-Kore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“</a:t>
            </a:r>
            <a:r>
              <a:rPr kumimoji="1" lang="en-US" altLang="ko-Kore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abc@abc.com</a:t>
            </a:r>
            <a:r>
              <a:rPr kumimoji="1" lang="en-US" altLang="ko-Kore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”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config --global </a:t>
            </a:r>
            <a:r>
              <a:rPr kumimoji="1" lang="en-US" altLang="ko-Kore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user.name</a:t>
            </a:r>
            <a:r>
              <a:rPr kumimoji="1" lang="en-US" altLang="ko-Kore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“Hong Gil-dong”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2DAE1-5E43-EB44-B6F1-44CC27D451FE}"/>
              </a:ext>
            </a:extLst>
          </p:cNvPr>
          <p:cNvSpPr txBox="1"/>
          <p:nvPr/>
        </p:nvSpPr>
        <p:spPr>
          <a:xfrm>
            <a:off x="809949" y="435252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설정 확인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CA112-FEE4-3842-8BB4-85C02BF60E68}"/>
              </a:ext>
            </a:extLst>
          </p:cNvPr>
          <p:cNvSpPr txBox="1"/>
          <p:nvPr/>
        </p:nvSpPr>
        <p:spPr>
          <a:xfrm>
            <a:off x="809949" y="4915939"/>
            <a:ext cx="2193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config --list</a:t>
            </a:r>
          </a:p>
        </p:txBody>
      </p:sp>
    </p:spTree>
    <p:extLst>
      <p:ext uri="{BB962C8B-B14F-4D97-AF65-F5344CB8AC3E}">
        <p14:creationId xmlns:p14="http://schemas.microsoft.com/office/powerpoint/2010/main" val="2264786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6888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사용자 설정 및 세팅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4931E-3D53-F44D-814D-AF613C2F5D21}"/>
              </a:ext>
            </a:extLst>
          </p:cNvPr>
          <p:cNvSpPr txBox="1"/>
          <p:nvPr/>
        </p:nvSpPr>
        <p:spPr>
          <a:xfrm>
            <a:off x="809949" y="1546989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en-US" altLang="ko-Kore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ore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계정에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ssh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key 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등록하기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7007B-FA2C-614B-9C4A-6507AC1E09EE}"/>
              </a:ext>
            </a:extLst>
          </p:cNvPr>
          <p:cNvSpPr txBox="1"/>
          <p:nvPr/>
        </p:nvSpPr>
        <p:spPr>
          <a:xfrm>
            <a:off x="809949" y="2316800"/>
            <a:ext cx="2369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1.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ssh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key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만들기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652EA-7E2D-AE4E-9E62-664487A3FDA0}"/>
              </a:ext>
            </a:extLst>
          </p:cNvPr>
          <p:cNvSpPr txBox="1"/>
          <p:nvPr/>
        </p:nvSpPr>
        <p:spPr>
          <a:xfrm>
            <a:off x="809949" y="2747687"/>
            <a:ext cx="32271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https://bit.ly/368zxvR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65FE152-B883-3646-AC6B-8EDC114D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51" y="2286022"/>
            <a:ext cx="6758710" cy="36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17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6888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사용자 설정 및 세팅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4931E-3D53-F44D-814D-AF613C2F5D21}"/>
              </a:ext>
            </a:extLst>
          </p:cNvPr>
          <p:cNvSpPr txBox="1"/>
          <p:nvPr/>
        </p:nvSpPr>
        <p:spPr>
          <a:xfrm>
            <a:off x="809949" y="1546989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en-US" altLang="ko-Kore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ore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계정에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ssh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key 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등록하기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7007B-FA2C-614B-9C4A-6507AC1E09EE}"/>
              </a:ext>
            </a:extLst>
          </p:cNvPr>
          <p:cNvSpPr txBox="1"/>
          <p:nvPr/>
        </p:nvSpPr>
        <p:spPr>
          <a:xfrm>
            <a:off x="809949" y="2316800"/>
            <a:ext cx="9196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2.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접속 후 오른쪽 상단 프로필 클릭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Setting -&gt; SSH and 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GPg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Keys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F09A9-A477-2347-B6BB-C9E674CAD1EF}"/>
              </a:ext>
            </a:extLst>
          </p:cNvPr>
          <p:cNvSpPr txBox="1"/>
          <p:nvPr/>
        </p:nvSpPr>
        <p:spPr>
          <a:xfrm>
            <a:off x="809949" y="2936557"/>
            <a:ext cx="88777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3.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New SSH Key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클릭해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Title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과 복사한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Key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입력 후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 SSH Key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클릭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7899C76-7EB8-CE4C-B49F-AD8C7E52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4" y="3556314"/>
            <a:ext cx="4632036" cy="253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9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9383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ore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이란</a:t>
            </a:r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3ADFB-FAF5-2D46-A546-583254452580}"/>
              </a:ext>
            </a:extLst>
          </p:cNvPr>
          <p:cNvSpPr txBox="1"/>
          <p:nvPr/>
        </p:nvSpPr>
        <p:spPr>
          <a:xfrm>
            <a:off x="809949" y="1743772"/>
            <a:ext cx="78870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형상관리도구</a:t>
            </a:r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(Configuration Management Tool)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중 하나이다</a:t>
            </a:r>
            <a:endParaRPr kumimoji="1" lang="ko-Kore-KR" altLang="en-US" sz="22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59B41-7D6C-3049-9977-B695CEC3B4C6}"/>
              </a:ext>
            </a:extLst>
          </p:cNvPr>
          <p:cNvSpPr txBox="1"/>
          <p:nvPr/>
        </p:nvSpPr>
        <p:spPr>
          <a:xfrm>
            <a:off x="809949" y="2433366"/>
            <a:ext cx="6186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형상관리도구는 </a:t>
            </a:r>
            <a:r>
              <a:rPr kumimoji="1" lang="ko-KR" altLang="en-US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다른말로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버전 관리 시스템 이라고도 한다</a:t>
            </a:r>
            <a:endParaRPr kumimoji="1" lang="ko-Kore-KR" altLang="en-US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11143-2667-1C4E-A95B-1E1780460085}"/>
              </a:ext>
            </a:extLst>
          </p:cNvPr>
          <p:cNvSpPr txBox="1"/>
          <p:nvPr/>
        </p:nvSpPr>
        <p:spPr>
          <a:xfrm>
            <a:off x="809949" y="2907516"/>
            <a:ext cx="7180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은 프로젝트 소스코드를 효과적으로 관리할 수 있는 시스템이다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  <a:endParaRPr kumimoji="1" lang="ko-Kore-KR" altLang="en-US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360EB-9C28-CC42-9A22-533DDACBB003}"/>
              </a:ext>
            </a:extLst>
          </p:cNvPr>
          <p:cNvSpPr txBox="1"/>
          <p:nvPr/>
        </p:nvSpPr>
        <p:spPr>
          <a:xfrm>
            <a:off x="809949" y="3858720"/>
            <a:ext cx="1951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효과적 관리란</a:t>
            </a:r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ore-KR" altLang="en-US" sz="22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EACBD-4F1E-CD46-A13C-8A1F0105EDE6}"/>
              </a:ext>
            </a:extLst>
          </p:cNvPr>
          <p:cNvSpPr txBox="1"/>
          <p:nvPr/>
        </p:nvSpPr>
        <p:spPr>
          <a:xfrm>
            <a:off x="809949" y="4548314"/>
            <a:ext cx="5243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여러 명이 동시에 작업하더라도 문제 없도록 한다</a:t>
            </a:r>
            <a:endParaRPr kumimoji="1" lang="ko-Kore-KR" altLang="en-US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5C6C77-D02E-0D42-A1E6-2E8F26B37944}"/>
              </a:ext>
            </a:extLst>
          </p:cNvPr>
          <p:cNvSpPr txBox="1"/>
          <p:nvPr/>
        </p:nvSpPr>
        <p:spPr>
          <a:xfrm>
            <a:off x="809949" y="5007076"/>
            <a:ext cx="5301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소프트웨어의 여러 버전을 동시에 관리 할 수 있다</a:t>
            </a:r>
            <a:endParaRPr kumimoji="1" lang="ko-Kore-KR" altLang="en-US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E8794-D5BC-154C-A4C1-DAE70AAB2288}"/>
              </a:ext>
            </a:extLst>
          </p:cNvPr>
          <p:cNvSpPr txBox="1"/>
          <p:nvPr/>
        </p:nvSpPr>
        <p:spPr>
          <a:xfrm>
            <a:off x="809949" y="5465838"/>
            <a:ext cx="859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 진행의 모든 로그를 볼 수 있으며 해당 시점으로 되돌리는 것도 가능하다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endParaRPr kumimoji="1" lang="ko-Kore-KR" altLang="en-US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182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2880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깃 초기화 및 삭제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4931E-3D53-F44D-814D-AF613C2F5D21}"/>
              </a:ext>
            </a:extLst>
          </p:cNvPr>
          <p:cNvSpPr txBox="1"/>
          <p:nvPr/>
        </p:nvSpPr>
        <p:spPr>
          <a:xfrm>
            <a:off x="809949" y="1577836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초기화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7007B-FA2C-614B-9C4A-6507AC1E09EE}"/>
              </a:ext>
            </a:extLst>
          </p:cNvPr>
          <p:cNvSpPr txBox="1"/>
          <p:nvPr/>
        </p:nvSpPr>
        <p:spPr>
          <a:xfrm>
            <a:off x="809949" y="2378494"/>
            <a:ext cx="20938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명령어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init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7B10B-F34B-8B4E-B9C0-665284FFA8D2}"/>
              </a:ext>
            </a:extLst>
          </p:cNvPr>
          <p:cNvSpPr txBox="1"/>
          <p:nvPr/>
        </p:nvSpPr>
        <p:spPr>
          <a:xfrm>
            <a:off x="809949" y="2932930"/>
            <a:ext cx="55899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초기화 할 대상 폴더에서 명령어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(git 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init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입력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68B23-519E-E042-8713-6A9F896F3D49}"/>
              </a:ext>
            </a:extLst>
          </p:cNvPr>
          <p:cNvSpPr txBox="1"/>
          <p:nvPr/>
        </p:nvSpPr>
        <p:spPr>
          <a:xfrm>
            <a:off x="809949" y="3494184"/>
            <a:ext cx="9464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초기화 시 폴더 안에 숨김 폴더로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.git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폴더 생성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(Local Config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등으로 구성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AECC76-047F-BD4E-B012-49447C93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71" y="4258171"/>
            <a:ext cx="5196729" cy="15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8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2880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깃 초기화 및 삭제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4931E-3D53-F44D-814D-AF613C2F5D21}"/>
              </a:ext>
            </a:extLst>
          </p:cNvPr>
          <p:cNvSpPr txBox="1"/>
          <p:nvPr/>
        </p:nvSpPr>
        <p:spPr>
          <a:xfrm>
            <a:off x="809949" y="1577836"/>
            <a:ext cx="126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삭제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7007B-FA2C-614B-9C4A-6507AC1E09EE}"/>
              </a:ext>
            </a:extLst>
          </p:cNvPr>
          <p:cNvSpPr txBox="1"/>
          <p:nvPr/>
        </p:nvSpPr>
        <p:spPr>
          <a:xfrm>
            <a:off x="809949" y="2385746"/>
            <a:ext cx="2919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단순히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.git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폴더를 삭제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68B23-519E-E042-8713-6A9F896F3D49}"/>
              </a:ext>
            </a:extLst>
          </p:cNvPr>
          <p:cNvSpPr txBox="1"/>
          <p:nvPr/>
        </p:nvSpPr>
        <p:spPr>
          <a:xfrm>
            <a:off x="809949" y="2878190"/>
            <a:ext cx="6579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mac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의 경우 폴더를 삭제하는 명령어 입력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rm –rf .git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E281CEA-BC58-6E4D-9E5E-2471C456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76" y="3548924"/>
            <a:ext cx="4639506" cy="23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12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01396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r>
              <a:rPr kumimoji="1" lang="en-US" altLang="ko-KR" sz="3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gitignore</a:t>
            </a:r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란</a:t>
            </a:r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4931E-3D53-F44D-814D-AF613C2F5D21}"/>
              </a:ext>
            </a:extLst>
          </p:cNvPr>
          <p:cNvSpPr txBox="1"/>
          <p:nvPr/>
        </p:nvSpPr>
        <p:spPr>
          <a:xfrm>
            <a:off x="809949" y="1637363"/>
            <a:ext cx="8880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사용자가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 등록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커밋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되지 않길 원하는 파일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또는 폴더들의 목록을 저장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745DF-CE6F-DB4B-A395-12298EF75CE7}"/>
              </a:ext>
            </a:extLst>
          </p:cNvPr>
          <p:cNvSpPr txBox="1"/>
          <p:nvPr/>
        </p:nvSpPr>
        <p:spPr>
          <a:xfrm>
            <a:off x="809949" y="2178075"/>
            <a:ext cx="7470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r>
              <a:rPr kumimoji="1" lang="en-US" altLang="ko-Kore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gitignore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에 등록된 파일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폴더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들은 </a:t>
            </a:r>
            <a:r>
              <a:rPr kumimoji="1" lang="ko-KR" altLang="en-US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커밋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시 자동으로 제외됨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F5078-9749-5E46-A584-7B1DF3E48DA7}"/>
              </a:ext>
            </a:extLst>
          </p:cNvPr>
          <p:cNvSpPr txBox="1"/>
          <p:nvPr/>
        </p:nvSpPr>
        <p:spPr>
          <a:xfrm>
            <a:off x="809949" y="2898021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작성법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2F05C-0B49-8F4E-97F6-FAA868806D8F}"/>
              </a:ext>
            </a:extLst>
          </p:cNvPr>
          <p:cNvSpPr txBox="1"/>
          <p:nvPr/>
        </p:nvSpPr>
        <p:spPr>
          <a:xfrm>
            <a:off x="809949" y="3408177"/>
            <a:ext cx="6263253" cy="253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#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은 주석의 역할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폴더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폴더명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예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/docs)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파일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파일명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확장자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예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test.txt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폴더 안 파일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폴더명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파일명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확장자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예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/docs/</a:t>
            </a:r>
            <a:r>
              <a:rPr kumimoji="1" lang="en-US" altLang="ko-KR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test.txt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폴더 안 특정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확장자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파일 전부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예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/docs/*.text)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폴더 하위 모든 특정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확장자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파일 전부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예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/docs/**/*.txt)</a:t>
            </a:r>
          </a:p>
        </p:txBody>
      </p:sp>
    </p:spTree>
    <p:extLst>
      <p:ext uri="{BB962C8B-B14F-4D97-AF65-F5344CB8AC3E}">
        <p14:creationId xmlns:p14="http://schemas.microsoft.com/office/powerpoint/2010/main" val="3893708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01396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r>
              <a:rPr kumimoji="1" lang="en-US" altLang="ko-KR" sz="3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gitignore</a:t>
            </a:r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란</a:t>
            </a:r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4931E-3D53-F44D-814D-AF613C2F5D21}"/>
              </a:ext>
            </a:extLst>
          </p:cNvPr>
          <p:cNvSpPr txBox="1"/>
          <p:nvPr/>
        </p:nvSpPr>
        <p:spPr>
          <a:xfrm>
            <a:off x="809949" y="1781036"/>
            <a:ext cx="4437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r>
              <a:rPr kumimoji="1" lang="en-US" altLang="ko-KR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gitignore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작성에 유용한 사이트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745DF-CE6F-DB4B-A395-12298EF75CE7}"/>
              </a:ext>
            </a:extLst>
          </p:cNvPr>
          <p:cNvSpPr txBox="1"/>
          <p:nvPr/>
        </p:nvSpPr>
        <p:spPr>
          <a:xfrm>
            <a:off x="809949" y="2390224"/>
            <a:ext cx="3102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</a:t>
            </a:r>
            <a:r>
              <a:rPr kumimoji="1" lang="en-US" altLang="ko-Kore-KR" sz="24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gitignore.io</a:t>
            </a:r>
            <a:endParaRPr kumimoji="1" lang="ko-Kore-KR" altLang="en-US" sz="2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688E7-7CE6-0B4B-B50C-1DAB2498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80" y="2519457"/>
            <a:ext cx="6109277" cy="35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93637-88F2-3347-887B-5725E98F818B}"/>
              </a:ext>
            </a:extLst>
          </p:cNvPr>
          <p:cNvSpPr txBox="1"/>
          <p:nvPr/>
        </p:nvSpPr>
        <p:spPr>
          <a:xfrm>
            <a:off x="4788591" y="3121223"/>
            <a:ext cx="261481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기본 컨셉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5055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7879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기본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동작 원리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BAA9C-3BE2-384C-928A-211CE9B8C10C}"/>
              </a:ext>
            </a:extLst>
          </p:cNvPr>
          <p:cNvSpPr txBox="1"/>
          <p:nvPr/>
        </p:nvSpPr>
        <p:spPr>
          <a:xfrm>
            <a:off x="767277" y="2110565"/>
            <a:ext cx="9163086" cy="3038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Working Directory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작업하는 파일이 있는 디렉토리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Staging Area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Git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 등록할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커밋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파일들이 올라가는 영역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Local Repository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로컬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프로젝트의 메타데이터와 데이터 정보가 저장되는 영역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Remote Repository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</a:t>
            </a:r>
            <a:r>
              <a:rPr kumimoji="1" lang="en-US" altLang="ko-KR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등의 서비스를 통한 온라인 상의 저장소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164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7879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기본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동작 원리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B2940A-3F14-744B-B84C-B44EB0CD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873" y="1789047"/>
            <a:ext cx="6548253" cy="44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4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8870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기본 용어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DD8B5-7B41-804A-BC2D-20E633AB8B75}"/>
              </a:ext>
            </a:extLst>
          </p:cNvPr>
          <p:cNvSpPr txBox="1"/>
          <p:nvPr/>
        </p:nvSpPr>
        <p:spPr>
          <a:xfrm>
            <a:off x="767277" y="1383393"/>
            <a:ext cx="6760184" cy="4942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origin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원격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en-US" altLang="ko-KR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등의 온라인 저장소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 있는 코드</a:t>
            </a:r>
            <a:endParaRPr kumimoji="1" lang="en-US" altLang="ko-KR" sz="16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head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내가 지금 작업하고 있는 로컬 </a:t>
            </a:r>
            <a:r>
              <a:rPr kumimoji="1"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</a:t>
            </a:r>
            <a:endParaRPr kumimoji="1" lang="en-US" altLang="ko-KR" sz="16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add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Working Directory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에서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Staging Area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등록하다</a:t>
            </a:r>
            <a:endParaRPr kumimoji="1" lang="en-US" altLang="ko-KR" sz="16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commit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Staging Area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 등록된 파일을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Local Storage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등록</a:t>
            </a:r>
            <a:endParaRPr kumimoji="1" lang="en-US" altLang="ko-KR" sz="16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Commit Message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commit 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시 함께 작성해 저장하는 메시지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메모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push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Local Storage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에서 변경된 파일들을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Remote Repository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등록</a:t>
            </a:r>
            <a:endParaRPr kumimoji="1" lang="en-US" altLang="ko-KR" sz="16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fetch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Remote Repository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의 변경된 파일들을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Local Repository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전달</a:t>
            </a:r>
            <a:endParaRPr kumimoji="1" lang="en-US" altLang="ko-KR" sz="16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Local Repository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의 변경사항을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Working Directory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전달</a:t>
            </a:r>
            <a:endParaRPr kumimoji="1" lang="en-US" altLang="ko-KR" sz="16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Branch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독립적으로 어떤 작업을 따로 진행하기위한 가지</a:t>
            </a:r>
            <a:endParaRPr kumimoji="1" lang="en-US" altLang="ko-KR" sz="16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checkout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 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사용할 다른 </a:t>
            </a:r>
            <a:r>
              <a:rPr kumimoji="1"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브랜치를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지정</a:t>
            </a:r>
            <a:endParaRPr kumimoji="1" lang="en-US" altLang="ko-KR" sz="16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2196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93637-88F2-3347-887B-5725E98F818B}"/>
              </a:ext>
            </a:extLst>
          </p:cNvPr>
          <p:cNvSpPr txBox="1"/>
          <p:nvPr/>
        </p:nvSpPr>
        <p:spPr>
          <a:xfrm>
            <a:off x="5402541" y="3121223"/>
            <a:ext cx="138691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저장소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274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7834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Local Repository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CC15F-C167-BC4B-8E35-95FF850FFEAB}"/>
              </a:ext>
            </a:extLst>
          </p:cNvPr>
          <p:cNvSpPr txBox="1"/>
          <p:nvPr/>
        </p:nvSpPr>
        <p:spPr>
          <a:xfrm>
            <a:off x="767277" y="1584887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저장소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(Repository)?</a:t>
            </a:r>
            <a:endParaRPr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C3A21-92C5-C943-9C8D-92D0F5FF83F0}"/>
              </a:ext>
            </a:extLst>
          </p:cNvPr>
          <p:cNvSpPr txBox="1"/>
          <p:nvPr/>
        </p:nvSpPr>
        <p:spPr>
          <a:xfrm>
            <a:off x="767277" y="2253508"/>
            <a:ext cx="8534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파일이나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폴더를 저장하는 곳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저장소는 파일 변경 이력 별로 구분되어 저장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92355B-BA28-A548-A8C1-30FF96C173CB}"/>
              </a:ext>
            </a:extLst>
          </p:cNvPr>
          <p:cNvGrpSpPr/>
          <p:nvPr/>
        </p:nvGrpSpPr>
        <p:grpSpPr>
          <a:xfrm>
            <a:off x="767277" y="3453551"/>
            <a:ext cx="7850250" cy="1819562"/>
            <a:chOff x="849745" y="3833092"/>
            <a:chExt cx="7850250" cy="181956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55E37D4-7CC2-4C41-8552-2F788D66AC0A}"/>
                </a:ext>
              </a:extLst>
            </p:cNvPr>
            <p:cNvSpPr/>
            <p:nvPr/>
          </p:nvSpPr>
          <p:spPr>
            <a:xfrm>
              <a:off x="849745" y="3833092"/>
              <a:ext cx="7850250" cy="18195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4DB4E8-3A6B-D341-91C1-F4547F162D21}"/>
                </a:ext>
              </a:extLst>
            </p:cNvPr>
            <p:cNvSpPr txBox="1"/>
            <p:nvPr/>
          </p:nvSpPr>
          <p:spPr>
            <a:xfrm>
              <a:off x="1233713" y="4858326"/>
              <a:ext cx="706911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2200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파일이나 폴더를 사진을 찍듯 순간의 상태를 저장한다</a:t>
              </a:r>
              <a:r>
                <a:rPr kumimoji="1" lang="en-US" altLang="ko-KR" sz="2200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755E33-00CB-7046-95F5-2995DFD6AAD4}"/>
                </a:ext>
              </a:extLst>
            </p:cNvPr>
            <p:cNvSpPr txBox="1"/>
            <p:nvPr/>
          </p:nvSpPr>
          <p:spPr>
            <a:xfrm>
              <a:off x="1233713" y="4218492"/>
              <a:ext cx="67735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2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Snapshot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38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8170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을 사용하는 이유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2DE2EB-854F-5F4C-BA86-32EA7611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2709142"/>
            <a:ext cx="4064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005210-9B09-2241-B979-E82C01502450}"/>
              </a:ext>
            </a:extLst>
          </p:cNvPr>
          <p:cNvSpPr txBox="1"/>
          <p:nvPr/>
        </p:nvSpPr>
        <p:spPr>
          <a:xfrm>
            <a:off x="767277" y="1467076"/>
            <a:ext cx="8820043" cy="961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 시 어떤 기능을 빼고 더하고 고치고 수정하는 과정은 필수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기능을 되돌리게 될 수도 있고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서로 다른 기능의 버전을 유지해야 하는 경우도 있다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endParaRPr kumimoji="1" lang="ko-Kore-KR" altLang="en-US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7D57B-7954-5F47-9313-06814B0D737C}"/>
              </a:ext>
            </a:extLst>
          </p:cNvPr>
          <p:cNvSpPr txBox="1"/>
          <p:nvPr/>
        </p:nvSpPr>
        <p:spPr>
          <a:xfrm>
            <a:off x="4988164" y="6010692"/>
            <a:ext cx="221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만약 </a:t>
            </a:r>
            <a:r>
              <a: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이 없다면</a:t>
            </a:r>
            <a:r>
              <a: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ore-KR" altLang="en-US" sz="20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4161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7834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Local Repository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CC15F-C167-BC4B-8E35-95FF850FFEAB}"/>
              </a:ext>
            </a:extLst>
          </p:cNvPr>
          <p:cNvSpPr txBox="1"/>
          <p:nvPr/>
        </p:nvSpPr>
        <p:spPr>
          <a:xfrm>
            <a:off x="767277" y="1546089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 </a:t>
            </a:r>
            <a:r>
              <a:rPr kumimoji="1" lang="en-US" altLang="ko-KR" sz="2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PC</a:t>
            </a:r>
            <a:r>
              <a:rPr kumimoji="1" lang="ko-KR" altLang="en-US" sz="2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 파일이 저장되는 개인 전용 저장 공간</a:t>
            </a:r>
            <a:endParaRPr lang="ko-Kore-KR" altLang="en-US" sz="2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2A47C-E8B3-444B-9E4B-EF7CCDAEE6EC}"/>
              </a:ext>
            </a:extLst>
          </p:cNvPr>
          <p:cNvSpPr txBox="1"/>
          <p:nvPr/>
        </p:nvSpPr>
        <p:spPr>
          <a:xfrm>
            <a:off x="767277" y="2718879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Local Repository 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생성</a:t>
            </a:r>
            <a:endParaRPr lang="ko-Kore-KR" altLang="en-US" sz="22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6F55EF-59B7-7A41-983B-07B91B87420A}"/>
              </a:ext>
            </a:extLst>
          </p:cNvPr>
          <p:cNvGrpSpPr/>
          <p:nvPr/>
        </p:nvGrpSpPr>
        <p:grpSpPr>
          <a:xfrm>
            <a:off x="767277" y="3252292"/>
            <a:ext cx="4857669" cy="1819562"/>
            <a:chOff x="859640" y="3207553"/>
            <a:chExt cx="4857669" cy="181956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6742D4C-E6D3-BE4E-B7A6-13024167AF47}"/>
                </a:ext>
              </a:extLst>
            </p:cNvPr>
            <p:cNvSpPr/>
            <p:nvPr/>
          </p:nvSpPr>
          <p:spPr>
            <a:xfrm>
              <a:off x="859640" y="3207553"/>
              <a:ext cx="4857669" cy="18195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2508CC-449E-CA4C-BFB3-B8E06C877319}"/>
                </a:ext>
              </a:extLst>
            </p:cNvPr>
            <p:cNvSpPr txBox="1"/>
            <p:nvPr/>
          </p:nvSpPr>
          <p:spPr>
            <a:xfrm>
              <a:off x="1201387" y="3429000"/>
              <a:ext cx="4137232" cy="1290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원하는 폴더 생성</a:t>
              </a:r>
              <a:endParaRPr kumimoji="1" lang="en-US" altLang="ko-KR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해당 폴더에서 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git </a:t>
              </a:r>
              <a:r>
                <a:rPr kumimoji="1" lang="en-US" altLang="ko-KR" b="1" dirty="0" err="1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init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명령어 입력</a:t>
              </a:r>
              <a:endParaRPr kumimoji="1" lang="en-US" altLang="ko-KR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kumimoji="1" lang="en-US" altLang="ko-Kore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.git </a:t>
              </a:r>
              <a:r>
                <a:rPr kumimoji="1" lang="ko-Kore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폴더</a:t>
              </a: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생성 확인</a:t>
              </a:r>
              <a:endParaRPr lang="ko-Kore-KR" altLang="en-US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7078D2-D6C2-FA4B-83F3-2FDF7CB5284F}"/>
              </a:ext>
            </a:extLst>
          </p:cNvPr>
          <p:cNvSpPr txBox="1"/>
          <p:nvPr/>
        </p:nvSpPr>
        <p:spPr>
          <a:xfrm>
            <a:off x="767277" y="5459755"/>
            <a:ext cx="8727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* 원격 저장소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(Remote Repository)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에서 복사해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Local Repository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생성할수도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있다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endParaRPr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038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43140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Remote Repository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CC15F-C167-BC4B-8E35-95FF850FFEAB}"/>
              </a:ext>
            </a:extLst>
          </p:cNvPr>
          <p:cNvSpPr txBox="1"/>
          <p:nvPr/>
        </p:nvSpPr>
        <p:spPr>
          <a:xfrm>
            <a:off x="767276" y="1677250"/>
            <a:ext cx="92911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파일이 전용 서버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에서 관리되며 여러 사람이 함께 공유</a:t>
            </a:r>
            <a:endParaRPr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4D5887-7A5D-F542-8CCF-3B2BBCE4E9D4}"/>
              </a:ext>
            </a:extLst>
          </p:cNvPr>
          <p:cNvSpPr txBox="1"/>
          <p:nvPr/>
        </p:nvSpPr>
        <p:spPr>
          <a:xfrm>
            <a:off x="767276" y="2315711"/>
            <a:ext cx="4091051" cy="1048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Remote Repository 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생성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ko-KR" altLang="en-US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를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통해 생성한다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endParaRPr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2DA6ED8-E38E-7D41-BAB2-0A78AD3B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78" y="2315711"/>
            <a:ext cx="4091051" cy="41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11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93637-88F2-3347-887B-5725E98F818B}"/>
              </a:ext>
            </a:extLst>
          </p:cNvPr>
          <p:cNvSpPr txBox="1"/>
          <p:nvPr/>
        </p:nvSpPr>
        <p:spPr>
          <a:xfrm>
            <a:off x="5202165" y="3121223"/>
            <a:ext cx="17876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사용하기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5344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4141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CC15F-C167-BC4B-8E35-95FF850FFEAB}"/>
              </a:ext>
            </a:extLst>
          </p:cNvPr>
          <p:cNvSpPr txBox="1"/>
          <p:nvPr/>
        </p:nvSpPr>
        <p:spPr>
          <a:xfrm>
            <a:off x="767277" y="1528276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여러분이 입사 후 첫 출근해서 처음 프로젝트에 투입되었다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  <a:endParaRPr lang="ko-Kore-KR" alt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4D5887-7A5D-F542-8CCF-3B2BBCE4E9D4}"/>
              </a:ext>
            </a:extLst>
          </p:cNvPr>
          <p:cNvSpPr txBox="1"/>
          <p:nvPr/>
        </p:nvSpPr>
        <p:spPr>
          <a:xfrm>
            <a:off x="767277" y="2048868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선배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프로젝트 </a:t>
            </a:r>
            <a:r>
              <a:rPr kumimoji="1" lang="ko-KR" altLang="en-US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레파지토리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클론 받아서 작업 시작해줘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endParaRPr lang="ko-Kore-KR" alt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04C4C-6633-0A47-82A9-293E765B8825}"/>
              </a:ext>
            </a:extLst>
          </p:cNvPr>
          <p:cNvSpPr txBox="1"/>
          <p:nvPr/>
        </p:nvSpPr>
        <p:spPr>
          <a:xfrm>
            <a:off x="767277" y="2628850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나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크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..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클론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)????</a:t>
            </a:r>
            <a:endParaRPr lang="ko-Kore-KR" altLang="en-US" sz="2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D95913-A3B7-2F40-9018-BBB4A4AC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477" y="2844293"/>
            <a:ext cx="6088316" cy="35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1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4141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794BE-EEDB-524E-9CC3-5E62EEDDAB2D}"/>
              </a:ext>
            </a:extLst>
          </p:cNvPr>
          <p:cNvSpPr txBox="1"/>
          <p:nvPr/>
        </p:nvSpPr>
        <p:spPr>
          <a:xfrm>
            <a:off x="748475" y="1408360"/>
            <a:ext cx="10695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로컬에서 작업하기 위해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Remote Repository</a:t>
            </a:r>
            <a:r>
              <a:rPr kumimoji="1" lang="ko-KR" altLang="en-US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를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복제해 내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PC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Local Repository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저장하는 것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362CF6-C8C5-2649-A805-AD75DC2CB18D}"/>
              </a:ext>
            </a:extLst>
          </p:cNvPr>
          <p:cNvGrpSpPr/>
          <p:nvPr/>
        </p:nvGrpSpPr>
        <p:grpSpPr>
          <a:xfrm>
            <a:off x="3852882" y="2299559"/>
            <a:ext cx="4396509" cy="1394691"/>
            <a:chOff x="996868" y="4054762"/>
            <a:chExt cx="4396509" cy="139469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F3D6ED-B583-5D49-BFD6-7BC67C528775}"/>
                </a:ext>
              </a:extLst>
            </p:cNvPr>
            <p:cNvSpPr/>
            <p:nvPr/>
          </p:nvSpPr>
          <p:spPr>
            <a:xfrm>
              <a:off x="996868" y="4054762"/>
              <a:ext cx="4396509" cy="13946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6F9A6D-21C3-8C4F-91BD-2A794D73E8DE}"/>
                </a:ext>
              </a:extLst>
            </p:cNvPr>
            <p:cNvSpPr txBox="1"/>
            <p:nvPr/>
          </p:nvSpPr>
          <p:spPr>
            <a:xfrm>
              <a:off x="2057729" y="4858326"/>
              <a:ext cx="22107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파일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1,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파일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2,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파일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3…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83A266-4C02-A142-804F-069763CA4ED4}"/>
                </a:ext>
              </a:extLst>
            </p:cNvPr>
            <p:cNvSpPr txBox="1"/>
            <p:nvPr/>
          </p:nvSpPr>
          <p:spPr>
            <a:xfrm>
              <a:off x="1233712" y="4218492"/>
              <a:ext cx="3936173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500" b="1" dirty="0" err="1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Github</a:t>
              </a:r>
              <a:r>
                <a:rPr kumimoji="1" lang="en-US" altLang="ko-KR" sz="15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Remote Repository (</a:t>
              </a:r>
              <a:r>
                <a:rPr kumimoji="1" lang="ko-KR" altLang="en-US" sz="15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원격 저장소</a:t>
              </a:r>
              <a:r>
                <a:rPr kumimoji="1" lang="en-US" altLang="ko-KR" sz="15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19CE1D-2F7D-C940-AC94-D2D710395606}"/>
              </a:ext>
            </a:extLst>
          </p:cNvPr>
          <p:cNvGrpSpPr/>
          <p:nvPr/>
        </p:nvGrpSpPr>
        <p:grpSpPr>
          <a:xfrm>
            <a:off x="459019" y="4426458"/>
            <a:ext cx="3662218" cy="1394691"/>
            <a:chOff x="996869" y="4054762"/>
            <a:chExt cx="3662218" cy="139469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FE8F9D4-F07A-B449-A654-A2A2D5F19852}"/>
                </a:ext>
              </a:extLst>
            </p:cNvPr>
            <p:cNvSpPr/>
            <p:nvPr/>
          </p:nvSpPr>
          <p:spPr>
            <a:xfrm>
              <a:off x="996869" y="4054762"/>
              <a:ext cx="3662218" cy="13946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FB2F47-49AC-3B49-B5E0-AEA1713DFFDA}"/>
                </a:ext>
              </a:extLst>
            </p:cNvPr>
            <p:cNvSpPr txBox="1"/>
            <p:nvPr/>
          </p:nvSpPr>
          <p:spPr>
            <a:xfrm>
              <a:off x="1645721" y="4858326"/>
              <a:ext cx="22107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파일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1,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파일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2,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파일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3…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362E0A-AD93-4946-8F95-A97794D1316C}"/>
                </a:ext>
              </a:extLst>
            </p:cNvPr>
            <p:cNvSpPr txBox="1"/>
            <p:nvPr/>
          </p:nvSpPr>
          <p:spPr>
            <a:xfrm>
              <a:off x="1233712" y="4218492"/>
              <a:ext cx="30651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선배</a:t>
              </a:r>
              <a:r>
                <a:rPr kumimoji="1" lang="en-US" altLang="ko-KR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1</a:t>
              </a:r>
              <a:r>
                <a:rPr kumimoji="1" lang="ko-KR" altLang="en-US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의 로컬 </a:t>
              </a:r>
              <a:r>
                <a:rPr kumimoji="1" lang="en-US" altLang="ko-KR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PC (Local Storage)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DAC5B9-C036-4046-B17F-7F06C4DFB560}"/>
              </a:ext>
            </a:extLst>
          </p:cNvPr>
          <p:cNvGrpSpPr/>
          <p:nvPr/>
        </p:nvGrpSpPr>
        <p:grpSpPr>
          <a:xfrm>
            <a:off x="8070763" y="4426457"/>
            <a:ext cx="3662218" cy="1394691"/>
            <a:chOff x="996869" y="4054762"/>
            <a:chExt cx="3662218" cy="13946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5B7B42B-CF23-1E44-9B02-B2768F83E6F5}"/>
                </a:ext>
              </a:extLst>
            </p:cNvPr>
            <p:cNvSpPr/>
            <p:nvPr/>
          </p:nvSpPr>
          <p:spPr>
            <a:xfrm>
              <a:off x="996869" y="4054762"/>
              <a:ext cx="3662218" cy="13946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b="1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F4B2F7-8640-4F42-8FF1-7296C86BAA6A}"/>
                </a:ext>
              </a:extLst>
            </p:cNvPr>
            <p:cNvSpPr txBox="1"/>
            <p:nvPr/>
          </p:nvSpPr>
          <p:spPr>
            <a:xfrm>
              <a:off x="1427677" y="4567441"/>
              <a:ext cx="30988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나의 로컬 </a:t>
              </a:r>
              <a:r>
                <a:rPr kumimoji="1" lang="en-US" altLang="ko-KR" sz="14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PC (Local Storage)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0E8EE73-297B-F94F-B804-C040CFEF9E4E}"/>
              </a:ext>
            </a:extLst>
          </p:cNvPr>
          <p:cNvGrpSpPr/>
          <p:nvPr/>
        </p:nvGrpSpPr>
        <p:grpSpPr>
          <a:xfrm>
            <a:off x="4264891" y="4426457"/>
            <a:ext cx="3662218" cy="1394691"/>
            <a:chOff x="996869" y="4054762"/>
            <a:chExt cx="3662218" cy="13946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5952E66-941F-5247-8228-051F12C12B18}"/>
                </a:ext>
              </a:extLst>
            </p:cNvPr>
            <p:cNvSpPr/>
            <p:nvPr/>
          </p:nvSpPr>
          <p:spPr>
            <a:xfrm>
              <a:off x="996869" y="4054762"/>
              <a:ext cx="3662218" cy="13946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69CC78-5079-C54E-A966-5ED870EADC99}"/>
                </a:ext>
              </a:extLst>
            </p:cNvPr>
            <p:cNvSpPr txBox="1"/>
            <p:nvPr/>
          </p:nvSpPr>
          <p:spPr>
            <a:xfrm>
              <a:off x="1645721" y="4858326"/>
              <a:ext cx="22107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파일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1,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파일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2,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파일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3…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6F28A9-930F-664D-BEDF-20ED77C6790E}"/>
                </a:ext>
              </a:extLst>
            </p:cNvPr>
            <p:cNvSpPr txBox="1"/>
            <p:nvPr/>
          </p:nvSpPr>
          <p:spPr>
            <a:xfrm>
              <a:off x="1233713" y="4218492"/>
              <a:ext cx="30988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선배</a:t>
              </a:r>
              <a:r>
                <a:rPr kumimoji="1" lang="en-US" altLang="ko-KR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2</a:t>
              </a:r>
              <a:r>
                <a:rPr kumimoji="1" lang="ko-KR" altLang="en-US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의 로컬 </a:t>
              </a:r>
              <a:r>
                <a:rPr kumimoji="1" lang="en-US" altLang="ko-KR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PC (Local Storage)</a:t>
              </a:r>
            </a:p>
          </p:txBody>
        </p:sp>
      </p:grp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F43A09D4-CDEB-9E4C-BA02-0AE0021D7799}"/>
              </a:ext>
            </a:extLst>
          </p:cNvPr>
          <p:cNvSpPr/>
          <p:nvPr/>
        </p:nvSpPr>
        <p:spPr>
          <a:xfrm rot="18000000">
            <a:off x="8600142" y="3755156"/>
            <a:ext cx="393391" cy="57497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b="1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1150F-E111-C34C-868C-876736AAE60A}"/>
              </a:ext>
            </a:extLst>
          </p:cNvPr>
          <p:cNvSpPr txBox="1"/>
          <p:nvPr/>
        </p:nvSpPr>
        <p:spPr>
          <a:xfrm>
            <a:off x="8928093" y="3523787"/>
            <a:ext cx="9737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</a:t>
            </a:r>
          </a:p>
        </p:txBody>
      </p:sp>
      <p:sp>
        <p:nvSpPr>
          <p:cNvPr id="2" name="위쪽/아래쪽 화살표[U] 1">
            <a:extLst>
              <a:ext uri="{FF2B5EF4-FFF2-40B4-BE49-F238E27FC236}">
                <a16:creationId xmlns:a16="http://schemas.microsoft.com/office/drawing/2014/main" id="{C8E3FBB9-1C04-2244-9381-FF77F5D201BB}"/>
              </a:ext>
            </a:extLst>
          </p:cNvPr>
          <p:cNvSpPr/>
          <p:nvPr/>
        </p:nvSpPr>
        <p:spPr>
          <a:xfrm>
            <a:off x="5908342" y="3781801"/>
            <a:ext cx="375315" cy="583217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위쪽/아래쪽 화살표[U] 26">
            <a:extLst>
              <a:ext uri="{FF2B5EF4-FFF2-40B4-BE49-F238E27FC236}">
                <a16:creationId xmlns:a16="http://schemas.microsoft.com/office/drawing/2014/main" id="{8759D7F2-9097-4843-AEB1-F6AA7394C45E}"/>
              </a:ext>
            </a:extLst>
          </p:cNvPr>
          <p:cNvSpPr/>
          <p:nvPr/>
        </p:nvSpPr>
        <p:spPr>
          <a:xfrm rot="3600000">
            <a:off x="3357120" y="3781800"/>
            <a:ext cx="375315" cy="583217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8365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4141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794BE-EEDB-524E-9CC3-5E62EEDDAB2D}"/>
              </a:ext>
            </a:extLst>
          </p:cNvPr>
          <p:cNvSpPr txBox="1"/>
          <p:nvPr/>
        </p:nvSpPr>
        <p:spPr>
          <a:xfrm>
            <a:off x="767277" y="1456918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소스트리를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이용해 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01EFC-9D9F-FD40-88A2-EE60CE33905F}"/>
              </a:ext>
            </a:extLst>
          </p:cNvPr>
          <p:cNvSpPr txBox="1"/>
          <p:nvPr/>
        </p:nvSpPr>
        <p:spPr>
          <a:xfrm>
            <a:off x="767277" y="2774162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1. 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원격 저장소에서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SSH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주소 복사  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EC80B1-3ECD-6048-83A0-29518613EEE4}"/>
              </a:ext>
            </a:extLst>
          </p:cNvPr>
          <p:cNvGrpSpPr/>
          <p:nvPr/>
        </p:nvGrpSpPr>
        <p:grpSpPr>
          <a:xfrm>
            <a:off x="767277" y="3429000"/>
            <a:ext cx="9615055" cy="1177513"/>
            <a:chOff x="767277" y="2840243"/>
            <a:chExt cx="9615055" cy="11775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D29EF7-23CB-294A-8C98-E4B3C8440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277" y="2840243"/>
              <a:ext cx="9615055" cy="117751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33FFD7-6672-814C-9F29-B061A70F7D80}"/>
                </a:ext>
              </a:extLst>
            </p:cNvPr>
            <p:cNvSpPr/>
            <p:nvPr/>
          </p:nvSpPr>
          <p:spPr>
            <a:xfrm>
              <a:off x="3001818" y="3288145"/>
              <a:ext cx="443346" cy="31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7E9B0E-0521-4A41-A585-4CB9F562AE10}"/>
                </a:ext>
              </a:extLst>
            </p:cNvPr>
            <p:cNvSpPr/>
            <p:nvPr/>
          </p:nvSpPr>
          <p:spPr>
            <a:xfrm>
              <a:off x="3523672" y="3288144"/>
              <a:ext cx="2424545" cy="31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DDB66E-137B-D54F-8C12-2175239E1CD2}"/>
                </a:ext>
              </a:extLst>
            </p:cNvPr>
            <p:cNvSpPr/>
            <p:nvPr/>
          </p:nvSpPr>
          <p:spPr>
            <a:xfrm>
              <a:off x="9753600" y="3288144"/>
              <a:ext cx="392544" cy="31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0068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4141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794BE-EEDB-524E-9CC3-5E62EEDDAB2D}"/>
              </a:ext>
            </a:extLst>
          </p:cNvPr>
          <p:cNvSpPr txBox="1"/>
          <p:nvPr/>
        </p:nvSpPr>
        <p:spPr>
          <a:xfrm>
            <a:off x="767277" y="1456918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소스트리를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이용해 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C65CDC-FC35-6A49-8160-96E46724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7" y="3116903"/>
            <a:ext cx="5707414" cy="3087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401EFC-9D9F-FD40-88A2-EE60CE33905F}"/>
              </a:ext>
            </a:extLst>
          </p:cNvPr>
          <p:cNvSpPr txBox="1"/>
          <p:nvPr/>
        </p:nvSpPr>
        <p:spPr>
          <a:xfrm>
            <a:off x="767277" y="2437624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2. URL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에서 복제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선택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0754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4141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794BE-EEDB-524E-9CC3-5E62EEDDAB2D}"/>
              </a:ext>
            </a:extLst>
          </p:cNvPr>
          <p:cNvSpPr txBox="1"/>
          <p:nvPr/>
        </p:nvSpPr>
        <p:spPr>
          <a:xfrm>
            <a:off x="767277" y="1456918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소스트리를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이용해 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01EFC-9D9F-FD40-88A2-EE60CE33905F}"/>
              </a:ext>
            </a:extLst>
          </p:cNvPr>
          <p:cNvSpPr txBox="1"/>
          <p:nvPr/>
        </p:nvSpPr>
        <p:spPr>
          <a:xfrm>
            <a:off x="767277" y="2460047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3.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복사한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SSH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주소 입력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복사할 폴더 설정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이름 설정 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286FBFE-E546-8342-8FF0-C0ACF31A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1" y="3139787"/>
            <a:ext cx="6477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58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4141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794BE-EEDB-524E-9CC3-5E62EEDDAB2D}"/>
              </a:ext>
            </a:extLst>
          </p:cNvPr>
          <p:cNvSpPr txBox="1"/>
          <p:nvPr/>
        </p:nvSpPr>
        <p:spPr>
          <a:xfrm>
            <a:off x="767277" y="1456918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소스트리를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이용해 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01EFC-9D9F-FD40-88A2-EE60CE33905F}"/>
              </a:ext>
            </a:extLst>
          </p:cNvPr>
          <p:cNvSpPr txBox="1"/>
          <p:nvPr/>
        </p:nvSpPr>
        <p:spPr>
          <a:xfrm>
            <a:off x="767277" y="2357870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4. Clone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완료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BDCBC73-E7AD-7243-9809-B34BA9D50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7" y="2956368"/>
            <a:ext cx="6751123" cy="34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1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Add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란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E1640-2382-E546-BA10-6177C1923513}"/>
              </a:ext>
            </a:extLst>
          </p:cNvPr>
          <p:cNvSpPr txBox="1"/>
          <p:nvPr/>
        </p:nvSpPr>
        <p:spPr>
          <a:xfrm>
            <a:off x="767277" y="2072438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변경된 파일 중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Repository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 올릴 파일들을 등록한다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8B44B2-276E-A347-907E-E558E8F910CF}"/>
              </a:ext>
            </a:extLst>
          </p:cNvPr>
          <p:cNvGrpSpPr/>
          <p:nvPr/>
        </p:nvGrpSpPr>
        <p:grpSpPr>
          <a:xfrm>
            <a:off x="7432740" y="3977392"/>
            <a:ext cx="2953962" cy="1013725"/>
            <a:chOff x="996868" y="4054762"/>
            <a:chExt cx="4396509" cy="101372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9AE062-70F3-D44A-B2EB-2D3C3359631A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947E1F-1F18-244D-862D-5E6B226ECB98}"/>
                </a:ext>
              </a:extLst>
            </p:cNvPr>
            <p:cNvSpPr txBox="1"/>
            <p:nvPr/>
          </p:nvSpPr>
          <p:spPr>
            <a:xfrm>
              <a:off x="1233713" y="4146125"/>
              <a:ext cx="390104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 err="1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Github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Remote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원격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C963FB-F752-0F46-A024-9C59CDD092E5}"/>
              </a:ext>
            </a:extLst>
          </p:cNvPr>
          <p:cNvGrpSpPr/>
          <p:nvPr/>
        </p:nvGrpSpPr>
        <p:grpSpPr>
          <a:xfrm>
            <a:off x="837780" y="4115799"/>
            <a:ext cx="5023968" cy="1843340"/>
            <a:chOff x="767277" y="3709304"/>
            <a:chExt cx="5023968" cy="18433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92C3511-7CEC-4945-9521-C87DD0E20155}"/>
                </a:ext>
              </a:extLst>
            </p:cNvPr>
            <p:cNvGrpSpPr/>
            <p:nvPr/>
          </p:nvGrpSpPr>
          <p:grpSpPr>
            <a:xfrm>
              <a:off x="767277" y="4013266"/>
              <a:ext cx="3662218" cy="1235416"/>
              <a:chOff x="996869" y="4054763"/>
              <a:chExt cx="3662218" cy="1235416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59CA363-C9A7-AB4E-A007-5EA8E4176D02}"/>
                  </a:ext>
                </a:extLst>
              </p:cNvPr>
              <p:cNvSpPr/>
              <p:nvPr/>
            </p:nvSpPr>
            <p:spPr>
              <a:xfrm>
                <a:off x="996869" y="4054763"/>
                <a:ext cx="3662218" cy="123541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95BA48-D59C-3641-97D4-49D14B3BE9CE}"/>
                  </a:ext>
                </a:extLst>
              </p:cNvPr>
              <p:cNvSpPr txBox="1"/>
              <p:nvPr/>
            </p:nvSpPr>
            <p:spPr>
              <a:xfrm>
                <a:off x="1210974" y="4387537"/>
                <a:ext cx="309880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나의 작업 폴더 </a:t>
                </a:r>
                <a:endParaRPr kumimoji="1" lang="en-US" altLang="ko-KR" sz="1600" b="1" dirty="0">
                  <a:latin typeface="Noto Sans CJK KR" panose="020B0500000000000000" pitchFamily="34" charset="-128"/>
                  <a:ea typeface="Noto Sans CJK KR" panose="020B0500000000000000" pitchFamily="34" charset="-128"/>
                </a:endParaRPr>
              </a:p>
              <a:p>
                <a:pPr algn="ctr"/>
                <a:r>
                  <a:rPr kumimoji="1" lang="en-US" altLang="ko-KR" sz="1600" b="1" dirty="0"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(Working Directory)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B059121-83B2-4748-A184-2F50DA1A6EF9}"/>
                </a:ext>
              </a:extLst>
            </p:cNvPr>
            <p:cNvGrpSpPr/>
            <p:nvPr/>
          </p:nvGrpSpPr>
          <p:grpSpPr>
            <a:xfrm>
              <a:off x="3947905" y="3709304"/>
              <a:ext cx="1843340" cy="1843340"/>
              <a:chOff x="3835881" y="3709304"/>
              <a:chExt cx="1843340" cy="1843340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39EAF062-7170-3040-B675-F6FAB0C7BC5D}"/>
                  </a:ext>
                </a:extLst>
              </p:cNvPr>
              <p:cNvSpPr/>
              <p:nvPr/>
            </p:nvSpPr>
            <p:spPr>
              <a:xfrm>
                <a:off x="3835881" y="3709304"/>
                <a:ext cx="1843340" cy="184334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8999CF-0C06-014E-BA23-8A7470FB31A9}"/>
                  </a:ext>
                </a:extLst>
              </p:cNvPr>
              <p:cNvSpPr txBox="1"/>
              <p:nvPr/>
            </p:nvSpPr>
            <p:spPr>
              <a:xfrm>
                <a:off x="4061773" y="4330636"/>
                <a:ext cx="13915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400" b="1" dirty="0">
                    <a:solidFill>
                      <a:schemeClr val="bg1"/>
                    </a:solidFill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파일 등록 영역</a:t>
                </a:r>
                <a:endParaRPr kumimoji="1" lang="en-US" altLang="ko-KR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endParaRPr>
              </a:p>
              <a:p>
                <a:pPr algn="ctr"/>
                <a:r>
                  <a:rPr kumimoji="1" lang="en-US" altLang="ko-KR" sz="1400" b="1" dirty="0">
                    <a:solidFill>
                      <a:schemeClr val="bg1"/>
                    </a:solidFill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(Staging Area)</a:t>
                </a:r>
              </a:p>
            </p:txBody>
          </p:sp>
        </p:grpSp>
        <p:sp>
          <p:nvSpPr>
            <p:cNvPr id="18" name="아래쪽 화살표[D] 17">
              <a:extLst>
                <a:ext uri="{FF2B5EF4-FFF2-40B4-BE49-F238E27FC236}">
                  <a16:creationId xmlns:a16="http://schemas.microsoft.com/office/drawing/2014/main" id="{6F52886F-7A10-8548-ACCC-EA4B1CF4E78B}"/>
                </a:ext>
              </a:extLst>
            </p:cNvPr>
            <p:cNvSpPr/>
            <p:nvPr/>
          </p:nvSpPr>
          <p:spPr>
            <a:xfrm rot="16200000">
              <a:off x="3708947" y="4321356"/>
              <a:ext cx="393391" cy="574979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2DF55A-B25E-6842-9BC5-C91BD29A5840}"/>
                </a:ext>
              </a:extLst>
            </p:cNvPr>
            <p:cNvSpPr txBox="1"/>
            <p:nvPr/>
          </p:nvSpPr>
          <p:spPr>
            <a:xfrm>
              <a:off x="3541801" y="4756115"/>
              <a:ext cx="6857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2000" b="1" dirty="0">
                  <a:solidFill>
                    <a:srgbClr val="FF0000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Add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0A9A15-52EF-B14F-8A6B-934DC05C40A0}"/>
              </a:ext>
            </a:extLst>
          </p:cNvPr>
          <p:cNvGrpSpPr/>
          <p:nvPr/>
        </p:nvGrpSpPr>
        <p:grpSpPr>
          <a:xfrm>
            <a:off x="837780" y="2972147"/>
            <a:ext cx="2953962" cy="1013725"/>
            <a:chOff x="996868" y="4054762"/>
            <a:chExt cx="4396509" cy="10137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2E2424-DC84-0643-82A6-4FBB13CB754B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CB7CF3-4B4B-0E4E-9D76-9F6899B4D1EA}"/>
                </a:ext>
              </a:extLst>
            </p:cNvPr>
            <p:cNvSpPr txBox="1"/>
            <p:nvPr/>
          </p:nvSpPr>
          <p:spPr>
            <a:xfrm>
              <a:off x="1233713" y="4269236"/>
              <a:ext cx="39010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Local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로컬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3F61B5-A3AA-264B-91B6-D8D1F826CA4C}"/>
              </a:ext>
            </a:extLst>
          </p:cNvPr>
          <p:cNvSpPr/>
          <p:nvPr/>
        </p:nvSpPr>
        <p:spPr>
          <a:xfrm>
            <a:off x="655783" y="2817091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A3C4FB-9F41-A44E-9D29-DE97AC3907A4}"/>
              </a:ext>
            </a:extLst>
          </p:cNvPr>
          <p:cNvSpPr txBox="1"/>
          <p:nvPr/>
        </p:nvSpPr>
        <p:spPr>
          <a:xfrm>
            <a:off x="2984558" y="6183697"/>
            <a:ext cx="782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7FAC7-27BE-124E-B5C2-E43489954B0C}"/>
              </a:ext>
            </a:extLst>
          </p:cNvPr>
          <p:cNvSpPr/>
          <p:nvPr/>
        </p:nvSpPr>
        <p:spPr>
          <a:xfrm>
            <a:off x="6189612" y="2817091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3FBB1A-235E-2E44-B3F9-130E9A6261D5}"/>
              </a:ext>
            </a:extLst>
          </p:cNvPr>
          <p:cNvSpPr txBox="1"/>
          <p:nvPr/>
        </p:nvSpPr>
        <p:spPr>
          <a:xfrm>
            <a:off x="8560080" y="6177572"/>
            <a:ext cx="861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온라인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835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8170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을 사용하는 이유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005210-9B09-2241-B979-E82C01502450}"/>
              </a:ext>
            </a:extLst>
          </p:cNvPr>
          <p:cNvSpPr txBox="1"/>
          <p:nvPr/>
        </p:nvSpPr>
        <p:spPr>
          <a:xfrm>
            <a:off x="767277" y="2562496"/>
            <a:ext cx="18710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코드 관리 측면</a:t>
            </a:r>
            <a:endParaRPr kumimoji="1" lang="ko-Kore-KR" altLang="en-US" sz="22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7D57B-7954-5F47-9313-06814B0D737C}"/>
              </a:ext>
            </a:extLst>
          </p:cNvPr>
          <p:cNvSpPr txBox="1"/>
          <p:nvPr/>
        </p:nvSpPr>
        <p:spPr>
          <a:xfrm>
            <a:off x="767277" y="3057898"/>
            <a:ext cx="4536819" cy="1884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변경된 이력 확인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이전 이력으로 되돌리기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다른 기능의 버전 코드 유지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현재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최종이 어느 시점인지 표현할 수 있음</a:t>
            </a:r>
            <a:endParaRPr kumimoji="1" lang="ko-Kore-KR" altLang="en-US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A4276-379D-C84A-8AC8-9EB80DAB2C0A}"/>
              </a:ext>
            </a:extLst>
          </p:cNvPr>
          <p:cNvSpPr txBox="1"/>
          <p:nvPr/>
        </p:nvSpPr>
        <p:spPr>
          <a:xfrm>
            <a:off x="6096000" y="2562496"/>
            <a:ext cx="15472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협업의 측면</a:t>
            </a:r>
            <a:endParaRPr kumimoji="1" lang="ko-Kore-KR" altLang="en-US" sz="22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0FB33-F340-9143-B6D6-E61F2442E80F}"/>
              </a:ext>
            </a:extLst>
          </p:cNvPr>
          <p:cNvSpPr txBox="1"/>
          <p:nvPr/>
        </p:nvSpPr>
        <p:spPr>
          <a:xfrm>
            <a:off x="6096000" y="3057898"/>
            <a:ext cx="5123518" cy="1884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각 기능별로 분업 후 하나의 코드로 합칠 수 있음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같은 부분을 수정해 문제가 생기는 경우 안내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협업으로 인한 실수 예방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팀원 간의 커뮤니케이션 지원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5515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Add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하기</a:t>
            </a:r>
            <a:endParaRPr kumimoji="1" lang="en-US" altLang="ko-KR" sz="2400" b="1" u="sng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E1640-2382-E546-BA10-6177C1923513}"/>
              </a:ext>
            </a:extLst>
          </p:cNvPr>
          <p:cNvSpPr txBox="1"/>
          <p:nvPr/>
        </p:nvSpPr>
        <p:spPr>
          <a:xfrm>
            <a:off x="767277" y="2072438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아래에서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할 파일을 선택해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Staging Area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 등록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EC43262-79C6-544C-8B6F-B8AA656F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7" y="2692350"/>
            <a:ext cx="7587914" cy="351158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7953BA-73D1-974C-85B6-423973615229}"/>
              </a:ext>
            </a:extLst>
          </p:cNvPr>
          <p:cNvSpPr/>
          <p:nvPr/>
        </p:nvSpPr>
        <p:spPr>
          <a:xfrm>
            <a:off x="1828799" y="4765963"/>
            <a:ext cx="2770909" cy="258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F5DADD-D028-0544-9FBC-DF6BC1B6704D}"/>
              </a:ext>
            </a:extLst>
          </p:cNvPr>
          <p:cNvSpPr/>
          <p:nvPr/>
        </p:nvSpPr>
        <p:spPr>
          <a:xfrm>
            <a:off x="1790325" y="3429000"/>
            <a:ext cx="2770909" cy="10321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A214FC-C6CF-EC41-8518-145031BCAFB4}"/>
              </a:ext>
            </a:extLst>
          </p:cNvPr>
          <p:cNvSpPr txBox="1"/>
          <p:nvPr/>
        </p:nvSpPr>
        <p:spPr>
          <a:xfrm>
            <a:off x="2191244" y="3702768"/>
            <a:ext cx="1937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Staging Area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25A076-1868-DD45-B767-C46C3F348E98}"/>
              </a:ext>
            </a:extLst>
          </p:cNvPr>
          <p:cNvSpPr txBox="1"/>
          <p:nvPr/>
        </p:nvSpPr>
        <p:spPr>
          <a:xfrm>
            <a:off x="1785329" y="5129326"/>
            <a:ext cx="2749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변경이 있었던 파일들</a:t>
            </a:r>
            <a:endParaRPr kumimoji="1" lang="en-US" altLang="ko-KR" sz="20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0308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Commit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이란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E1640-2382-E546-BA10-6177C1923513}"/>
              </a:ext>
            </a:extLst>
          </p:cNvPr>
          <p:cNvSpPr txBox="1"/>
          <p:nvPr/>
        </p:nvSpPr>
        <p:spPr>
          <a:xfrm>
            <a:off x="767277" y="2072438"/>
            <a:ext cx="106303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등록된 파일들을 한 덩어리로 만들고 메시지 추가해 로컬저장소에 올린다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F8418D-18BD-564C-B318-5224D7EB6929}"/>
              </a:ext>
            </a:extLst>
          </p:cNvPr>
          <p:cNvGrpSpPr/>
          <p:nvPr/>
        </p:nvGrpSpPr>
        <p:grpSpPr>
          <a:xfrm>
            <a:off x="7432740" y="3977392"/>
            <a:ext cx="2953962" cy="1013725"/>
            <a:chOff x="996868" y="4054762"/>
            <a:chExt cx="4396509" cy="101372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A23C794-E24A-B248-AFFE-27C06DC54222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98D465-A0F2-8946-B8E0-74CB67A91F23}"/>
                </a:ext>
              </a:extLst>
            </p:cNvPr>
            <p:cNvSpPr txBox="1"/>
            <p:nvPr/>
          </p:nvSpPr>
          <p:spPr>
            <a:xfrm>
              <a:off x="1233713" y="4175010"/>
              <a:ext cx="390104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 err="1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Github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Remote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원격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72EF34-F463-FC49-A3E1-C8504EFBE1F1}"/>
              </a:ext>
            </a:extLst>
          </p:cNvPr>
          <p:cNvGrpSpPr/>
          <p:nvPr/>
        </p:nvGrpSpPr>
        <p:grpSpPr>
          <a:xfrm>
            <a:off x="837780" y="3611782"/>
            <a:ext cx="5023968" cy="2347357"/>
            <a:chOff x="767277" y="3205287"/>
            <a:chExt cx="5023968" cy="234735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752767D-619A-7E4F-9D09-5E8ABD83E116}"/>
                </a:ext>
              </a:extLst>
            </p:cNvPr>
            <p:cNvGrpSpPr/>
            <p:nvPr/>
          </p:nvGrpSpPr>
          <p:grpSpPr>
            <a:xfrm>
              <a:off x="767277" y="4013266"/>
              <a:ext cx="3662218" cy="1235416"/>
              <a:chOff x="996869" y="4054763"/>
              <a:chExt cx="3662218" cy="123541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652E9B6-9DEA-F441-9BB2-F755836A811F}"/>
                  </a:ext>
                </a:extLst>
              </p:cNvPr>
              <p:cNvSpPr/>
              <p:nvPr/>
            </p:nvSpPr>
            <p:spPr>
              <a:xfrm>
                <a:off x="996869" y="4054763"/>
                <a:ext cx="3662218" cy="123541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E6B751-34CC-1544-9B61-9760FF14E20C}"/>
                  </a:ext>
                </a:extLst>
              </p:cNvPr>
              <p:cNvSpPr txBox="1"/>
              <p:nvPr/>
            </p:nvSpPr>
            <p:spPr>
              <a:xfrm>
                <a:off x="1210974" y="4372133"/>
                <a:ext cx="309880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나의 작업 폴더 </a:t>
                </a:r>
                <a:endParaRPr kumimoji="1" lang="en-US" altLang="ko-KR" sz="1600" b="1" dirty="0">
                  <a:latin typeface="Noto Sans CJK KR" panose="020B0500000000000000" pitchFamily="34" charset="-128"/>
                  <a:ea typeface="Noto Sans CJK KR" panose="020B0500000000000000" pitchFamily="34" charset="-128"/>
                </a:endParaRPr>
              </a:p>
              <a:p>
                <a:pPr algn="ctr"/>
                <a:r>
                  <a:rPr kumimoji="1" lang="en-US" altLang="ko-KR" sz="1600" b="1" dirty="0"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(Working Directory)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0A8D741-DFEE-9142-9C55-6BDCB39DDC7D}"/>
                </a:ext>
              </a:extLst>
            </p:cNvPr>
            <p:cNvGrpSpPr/>
            <p:nvPr/>
          </p:nvGrpSpPr>
          <p:grpSpPr>
            <a:xfrm>
              <a:off x="3947905" y="3709304"/>
              <a:ext cx="1843340" cy="1843340"/>
              <a:chOff x="3835881" y="3709304"/>
              <a:chExt cx="1843340" cy="184334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272945D4-E8B2-5042-8C30-229DD33F7CAD}"/>
                  </a:ext>
                </a:extLst>
              </p:cNvPr>
              <p:cNvSpPr/>
              <p:nvPr/>
            </p:nvSpPr>
            <p:spPr>
              <a:xfrm>
                <a:off x="3835881" y="3709304"/>
                <a:ext cx="1843340" cy="184334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66A418-2BCB-1549-B7EC-461443219B11}"/>
                  </a:ext>
                </a:extLst>
              </p:cNvPr>
              <p:cNvSpPr txBox="1"/>
              <p:nvPr/>
            </p:nvSpPr>
            <p:spPr>
              <a:xfrm>
                <a:off x="4061773" y="4330636"/>
                <a:ext cx="13915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ko-KR" altLang="en-US" sz="1400" b="1" dirty="0">
                    <a:solidFill>
                      <a:schemeClr val="bg1"/>
                    </a:solidFill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파일 등록 영역</a:t>
                </a:r>
                <a:endParaRPr kumimoji="1" lang="en-US" altLang="ko-KR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endParaRPr>
              </a:p>
              <a:p>
                <a:pPr algn="ctr"/>
                <a:r>
                  <a:rPr kumimoji="1" lang="en-US" altLang="ko-KR" sz="1400" b="1" dirty="0">
                    <a:solidFill>
                      <a:schemeClr val="bg1"/>
                    </a:solidFill>
                    <a:latin typeface="Noto Sans CJK KR" panose="020B0500000000000000" pitchFamily="34" charset="-128"/>
                    <a:ea typeface="Noto Sans CJK KR" panose="020B0500000000000000" pitchFamily="34" charset="-128"/>
                  </a:rPr>
                  <a:t>(Staging Area)</a:t>
                </a:r>
              </a:p>
            </p:txBody>
          </p:sp>
        </p:grpSp>
        <p:sp>
          <p:nvSpPr>
            <p:cNvPr id="17" name="아래쪽 화살표[D] 16">
              <a:extLst>
                <a:ext uri="{FF2B5EF4-FFF2-40B4-BE49-F238E27FC236}">
                  <a16:creationId xmlns:a16="http://schemas.microsoft.com/office/drawing/2014/main" id="{69722CE4-E5D9-5644-8B50-197A46D100EA}"/>
                </a:ext>
              </a:extLst>
            </p:cNvPr>
            <p:cNvSpPr/>
            <p:nvPr/>
          </p:nvSpPr>
          <p:spPr>
            <a:xfrm rot="8016395">
              <a:off x="3905155" y="3217509"/>
              <a:ext cx="556795" cy="81381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4442CA-5414-E944-B687-46C17FF04380}"/>
                </a:ext>
              </a:extLst>
            </p:cNvPr>
            <p:cNvSpPr txBox="1"/>
            <p:nvPr/>
          </p:nvSpPr>
          <p:spPr>
            <a:xfrm>
              <a:off x="4382711" y="3205287"/>
              <a:ext cx="11826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2000" b="1" dirty="0">
                  <a:solidFill>
                    <a:srgbClr val="FF0000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Commit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E5F9FC-26F6-534F-9502-ECA80ADF7366}"/>
              </a:ext>
            </a:extLst>
          </p:cNvPr>
          <p:cNvGrpSpPr/>
          <p:nvPr/>
        </p:nvGrpSpPr>
        <p:grpSpPr>
          <a:xfrm>
            <a:off x="837780" y="2972147"/>
            <a:ext cx="2953962" cy="1013725"/>
            <a:chOff x="996868" y="4054762"/>
            <a:chExt cx="4396509" cy="101372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C11B6D4-1909-324C-856B-39EFB87A8308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18779B-5464-D441-BE4B-1972FF81AA14}"/>
                </a:ext>
              </a:extLst>
            </p:cNvPr>
            <p:cNvSpPr txBox="1"/>
            <p:nvPr/>
          </p:nvSpPr>
          <p:spPr>
            <a:xfrm>
              <a:off x="1233713" y="4269236"/>
              <a:ext cx="39010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Local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로컬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3B1F35-F9E3-9D43-BE37-E27A7D040944}"/>
              </a:ext>
            </a:extLst>
          </p:cNvPr>
          <p:cNvSpPr/>
          <p:nvPr/>
        </p:nvSpPr>
        <p:spPr>
          <a:xfrm>
            <a:off x="655783" y="2817091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EF25FE-8A53-1F4B-88FF-B5C5D2B8602C}"/>
              </a:ext>
            </a:extLst>
          </p:cNvPr>
          <p:cNvSpPr txBox="1"/>
          <p:nvPr/>
        </p:nvSpPr>
        <p:spPr>
          <a:xfrm>
            <a:off x="3009075" y="6168440"/>
            <a:ext cx="782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PC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46AD3B-F9ED-0A43-A691-7F3FF2F9CF80}"/>
              </a:ext>
            </a:extLst>
          </p:cNvPr>
          <p:cNvSpPr/>
          <p:nvPr/>
        </p:nvSpPr>
        <p:spPr>
          <a:xfrm>
            <a:off x="6189612" y="2817091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07B4C-299D-2F4A-9B0E-33ADC42AE528}"/>
              </a:ext>
            </a:extLst>
          </p:cNvPr>
          <p:cNvSpPr txBox="1"/>
          <p:nvPr/>
        </p:nvSpPr>
        <p:spPr>
          <a:xfrm>
            <a:off x="8504661" y="6183745"/>
            <a:ext cx="879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온라인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2178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Commit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하기</a:t>
            </a:r>
            <a:endParaRPr kumimoji="1" lang="en-US" altLang="ko-KR" sz="2400" b="1" u="sng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9ADA3A-6224-EA4F-8390-5099BAF6ED6E}"/>
              </a:ext>
            </a:extLst>
          </p:cNvPr>
          <p:cNvSpPr txBox="1"/>
          <p:nvPr/>
        </p:nvSpPr>
        <p:spPr>
          <a:xfrm>
            <a:off x="767277" y="2072438"/>
            <a:ext cx="8534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Staging Area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 등록된 파일을 확인하고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메시지 작성 후 </a:t>
            </a:r>
            <a:r>
              <a:rPr kumimoji="1" lang="ko-KR" altLang="en-US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커밋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099047-793C-2C42-9BEC-84F6AB75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7" y="2692088"/>
            <a:ext cx="7426036" cy="381241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863538-D87E-314A-AE28-D810732C18C4}"/>
              </a:ext>
            </a:extLst>
          </p:cNvPr>
          <p:cNvSpPr/>
          <p:nvPr/>
        </p:nvSpPr>
        <p:spPr>
          <a:xfrm>
            <a:off x="1790325" y="3429000"/>
            <a:ext cx="2770909" cy="644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451C4C-F78E-AD42-BD88-E0002CCB032E}"/>
              </a:ext>
            </a:extLst>
          </p:cNvPr>
          <p:cNvSpPr/>
          <p:nvPr/>
        </p:nvSpPr>
        <p:spPr>
          <a:xfrm>
            <a:off x="4991819" y="3621809"/>
            <a:ext cx="3201494" cy="1301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EF1088D-8AF0-FC44-A061-29A5F55C8B5E}"/>
              </a:ext>
            </a:extLst>
          </p:cNvPr>
          <p:cNvSpPr/>
          <p:nvPr/>
        </p:nvSpPr>
        <p:spPr>
          <a:xfrm>
            <a:off x="2050473" y="5532582"/>
            <a:ext cx="6049817" cy="671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FF9311-F503-B148-8ED4-86C28FED6DE1}"/>
              </a:ext>
            </a:extLst>
          </p:cNvPr>
          <p:cNvSpPr/>
          <p:nvPr/>
        </p:nvSpPr>
        <p:spPr>
          <a:xfrm>
            <a:off x="7703127" y="6271491"/>
            <a:ext cx="397163" cy="2330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7EB7D5-692A-334B-B158-E13746C4E4C4}"/>
              </a:ext>
            </a:extLst>
          </p:cNvPr>
          <p:cNvSpPr txBox="1"/>
          <p:nvPr/>
        </p:nvSpPr>
        <p:spPr>
          <a:xfrm>
            <a:off x="8193313" y="3995520"/>
            <a:ext cx="27517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파일 내 소스 변경 사항</a:t>
            </a:r>
            <a:endParaRPr kumimoji="1" lang="en-US" altLang="ko-KR" sz="22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CE9847-2955-B443-B446-FD74A4E20693}"/>
              </a:ext>
            </a:extLst>
          </p:cNvPr>
          <p:cNvSpPr txBox="1"/>
          <p:nvPr/>
        </p:nvSpPr>
        <p:spPr>
          <a:xfrm>
            <a:off x="8193312" y="5652813"/>
            <a:ext cx="27517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메시지 입력 후 </a:t>
            </a:r>
            <a:r>
              <a:rPr kumimoji="1" lang="ko-KR" altLang="en-US" sz="2200" b="1" dirty="0" err="1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커밋</a:t>
            </a:r>
            <a:endParaRPr kumimoji="1" lang="en-US" altLang="ko-KR" sz="22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4997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Push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란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E1640-2382-E546-BA10-6177C1923513}"/>
              </a:ext>
            </a:extLst>
          </p:cNvPr>
          <p:cNvSpPr txBox="1"/>
          <p:nvPr/>
        </p:nvSpPr>
        <p:spPr>
          <a:xfrm>
            <a:off x="767277" y="2072438"/>
            <a:ext cx="106303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Commit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되어 로컬 저장소에서 변경이 된 파일들을 원격 저장소로 전달한다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F8418D-18BD-564C-B318-5224D7EB6929}"/>
              </a:ext>
            </a:extLst>
          </p:cNvPr>
          <p:cNvGrpSpPr/>
          <p:nvPr/>
        </p:nvGrpSpPr>
        <p:grpSpPr>
          <a:xfrm>
            <a:off x="7432740" y="3977392"/>
            <a:ext cx="2953962" cy="1013725"/>
            <a:chOff x="996868" y="4054762"/>
            <a:chExt cx="4396509" cy="101372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A23C794-E24A-B248-AFFE-27C06DC54222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98D465-A0F2-8946-B8E0-74CB67A91F23}"/>
                </a:ext>
              </a:extLst>
            </p:cNvPr>
            <p:cNvSpPr txBox="1"/>
            <p:nvPr/>
          </p:nvSpPr>
          <p:spPr>
            <a:xfrm>
              <a:off x="1233713" y="4152604"/>
              <a:ext cx="390104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 err="1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Github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Remote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원격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52767D-619A-7E4F-9D09-5E8ABD83E116}"/>
              </a:ext>
            </a:extLst>
          </p:cNvPr>
          <p:cNvGrpSpPr/>
          <p:nvPr/>
        </p:nvGrpSpPr>
        <p:grpSpPr>
          <a:xfrm>
            <a:off x="837780" y="4419761"/>
            <a:ext cx="3662218" cy="1235416"/>
            <a:chOff x="996869" y="4054763"/>
            <a:chExt cx="3662218" cy="123541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652E9B6-9DEA-F441-9BB2-F755836A811F}"/>
                </a:ext>
              </a:extLst>
            </p:cNvPr>
            <p:cNvSpPr/>
            <p:nvPr/>
          </p:nvSpPr>
          <p:spPr>
            <a:xfrm>
              <a:off x="996869" y="4054763"/>
              <a:ext cx="3662218" cy="12354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E6B751-34CC-1544-9B61-9760FF14E20C}"/>
                </a:ext>
              </a:extLst>
            </p:cNvPr>
            <p:cNvSpPr txBox="1"/>
            <p:nvPr/>
          </p:nvSpPr>
          <p:spPr>
            <a:xfrm>
              <a:off x="1210974" y="4381613"/>
              <a:ext cx="309880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나의 작업 폴더 </a:t>
              </a:r>
              <a:endPara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algn="ctr"/>
              <a:r>
                <a:rPr kumimoji="1" lang="en-US" altLang="ko-KR" sz="16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(Working Directory)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A8D741-DFEE-9142-9C55-6BDCB39DDC7D}"/>
              </a:ext>
            </a:extLst>
          </p:cNvPr>
          <p:cNvGrpSpPr/>
          <p:nvPr/>
        </p:nvGrpSpPr>
        <p:grpSpPr>
          <a:xfrm>
            <a:off x="4018408" y="4115799"/>
            <a:ext cx="1843340" cy="1843340"/>
            <a:chOff x="3835881" y="3709304"/>
            <a:chExt cx="1843340" cy="184334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72945D4-E8B2-5042-8C30-229DD33F7CAD}"/>
                </a:ext>
              </a:extLst>
            </p:cNvPr>
            <p:cNvSpPr/>
            <p:nvPr/>
          </p:nvSpPr>
          <p:spPr>
            <a:xfrm>
              <a:off x="3835881" y="3709304"/>
              <a:ext cx="1843340" cy="18433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66A418-2BCB-1549-B7EC-461443219B11}"/>
                </a:ext>
              </a:extLst>
            </p:cNvPr>
            <p:cNvSpPr txBox="1"/>
            <p:nvPr/>
          </p:nvSpPr>
          <p:spPr>
            <a:xfrm>
              <a:off x="4061773" y="4330636"/>
              <a:ext cx="13915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파일 등록 영역</a:t>
              </a:r>
              <a:endParaRPr kumimoji="1" lang="en-US" altLang="ko-KR" sz="14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algn="ctr"/>
              <a:r>
                <a:rPr kumimoji="1" lang="en-US" altLang="ko-KR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(Staging Area)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34442CA-5414-E944-B687-46C17FF04380}"/>
              </a:ext>
            </a:extLst>
          </p:cNvPr>
          <p:cNvSpPr txBox="1"/>
          <p:nvPr/>
        </p:nvSpPr>
        <p:spPr>
          <a:xfrm>
            <a:off x="6475560" y="3147215"/>
            <a:ext cx="1116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Push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E5F9FC-26F6-534F-9502-ECA80ADF7366}"/>
              </a:ext>
            </a:extLst>
          </p:cNvPr>
          <p:cNvGrpSpPr/>
          <p:nvPr/>
        </p:nvGrpSpPr>
        <p:grpSpPr>
          <a:xfrm>
            <a:off x="2907786" y="2972147"/>
            <a:ext cx="2953962" cy="1013725"/>
            <a:chOff x="996868" y="4054762"/>
            <a:chExt cx="4396509" cy="101372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C11B6D4-1909-324C-856B-39EFB87A8308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18779B-5464-D441-BE4B-1972FF81AA14}"/>
                </a:ext>
              </a:extLst>
            </p:cNvPr>
            <p:cNvSpPr txBox="1"/>
            <p:nvPr/>
          </p:nvSpPr>
          <p:spPr>
            <a:xfrm>
              <a:off x="1233713" y="4281756"/>
              <a:ext cx="39010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Local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로컬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3B1F35-F9E3-9D43-BE37-E27A7D040944}"/>
              </a:ext>
            </a:extLst>
          </p:cNvPr>
          <p:cNvSpPr/>
          <p:nvPr/>
        </p:nvSpPr>
        <p:spPr>
          <a:xfrm>
            <a:off x="655783" y="2817091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EF25FE-8A53-1F4B-88FF-B5C5D2B8602C}"/>
              </a:ext>
            </a:extLst>
          </p:cNvPr>
          <p:cNvSpPr txBox="1"/>
          <p:nvPr/>
        </p:nvSpPr>
        <p:spPr>
          <a:xfrm>
            <a:off x="2970833" y="6183697"/>
            <a:ext cx="81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PC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46AD3B-F9ED-0A43-A691-7F3FF2F9CF80}"/>
              </a:ext>
            </a:extLst>
          </p:cNvPr>
          <p:cNvSpPr/>
          <p:nvPr/>
        </p:nvSpPr>
        <p:spPr>
          <a:xfrm>
            <a:off x="6189612" y="2817091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07B4C-299D-2F4A-9B0E-33ADC42AE528}"/>
              </a:ext>
            </a:extLst>
          </p:cNvPr>
          <p:cNvSpPr txBox="1"/>
          <p:nvPr/>
        </p:nvSpPr>
        <p:spPr>
          <a:xfrm>
            <a:off x="8462664" y="6183745"/>
            <a:ext cx="879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온라인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69722CE4-E5D9-5644-8B50-197A46D100EA}"/>
              </a:ext>
            </a:extLst>
          </p:cNvPr>
          <p:cNvSpPr/>
          <p:nvPr/>
        </p:nvSpPr>
        <p:spPr>
          <a:xfrm rot="18000000">
            <a:off x="6347644" y="3045225"/>
            <a:ext cx="556795" cy="14773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5649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Push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하기</a:t>
            </a:r>
            <a:endParaRPr kumimoji="1" lang="en-US" altLang="ko-KR" sz="2400" b="1" u="sng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58FC8-874E-4849-81B7-4DAF3D99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7" y="2147053"/>
            <a:ext cx="6843206" cy="114708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863538-D87E-314A-AE28-D810732C18C4}"/>
              </a:ext>
            </a:extLst>
          </p:cNvPr>
          <p:cNvSpPr/>
          <p:nvPr/>
        </p:nvSpPr>
        <p:spPr>
          <a:xfrm>
            <a:off x="4488873" y="2147052"/>
            <a:ext cx="193963" cy="3744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27CB7E-B8FA-D243-B281-CF43A328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5" y="3534253"/>
            <a:ext cx="5332845" cy="233400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451C4C-F78E-AD42-BD88-E0002CCB032E}"/>
              </a:ext>
            </a:extLst>
          </p:cNvPr>
          <p:cNvSpPr/>
          <p:nvPr/>
        </p:nvSpPr>
        <p:spPr>
          <a:xfrm>
            <a:off x="1384360" y="4231408"/>
            <a:ext cx="370549" cy="368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85238E-B4D7-7B40-AF23-5127D423AE5B}"/>
              </a:ext>
            </a:extLst>
          </p:cNvPr>
          <p:cNvSpPr/>
          <p:nvPr/>
        </p:nvSpPr>
        <p:spPr>
          <a:xfrm>
            <a:off x="4890106" y="5269380"/>
            <a:ext cx="817967" cy="368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53199FF-E2D4-3F4C-9F58-EFB2DCB46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531" y="4364875"/>
            <a:ext cx="4051300" cy="673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769E5C-4D11-3E40-8D9B-3C100FD81561}"/>
              </a:ext>
            </a:extLst>
          </p:cNvPr>
          <p:cNvSpPr txBox="1"/>
          <p:nvPr/>
        </p:nvSpPr>
        <p:spPr>
          <a:xfrm>
            <a:off x="6656531" y="5221926"/>
            <a:ext cx="3771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Push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완료 후 없던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origin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이 생긴다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*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Origin :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원격 저장소를 의미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F886E3-20D7-F04F-8980-44C4EA64AC39}"/>
              </a:ext>
            </a:extLst>
          </p:cNvPr>
          <p:cNvSpPr/>
          <p:nvPr/>
        </p:nvSpPr>
        <p:spPr>
          <a:xfrm>
            <a:off x="8682181" y="4354597"/>
            <a:ext cx="1025237" cy="368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9347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Push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완료</a:t>
            </a:r>
            <a:endParaRPr kumimoji="1" lang="en-US" altLang="ko-KR" sz="2400" b="1" u="sng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437477-AC19-7045-86EA-8B6B9C8B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310579"/>
            <a:ext cx="8534401" cy="389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6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u="sng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히스토리와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Checkout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769E5C-4D11-3E40-8D9B-3C100FD81561}"/>
              </a:ext>
            </a:extLst>
          </p:cNvPr>
          <p:cNvSpPr txBox="1"/>
          <p:nvPr/>
        </p:nvSpPr>
        <p:spPr>
          <a:xfrm>
            <a:off x="5034476" y="2258416"/>
            <a:ext cx="6575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해당 표시는 소스의 현재 시점을 나타낸다</a:t>
            </a:r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  <a:p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로컬 저장소의 경우는 </a:t>
            </a:r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main, 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원격 저장소의 경우는 </a:t>
            </a:r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origin/main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598ECC1-3732-B644-8FE3-4FE06C52A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7" y="2448733"/>
            <a:ext cx="3810000" cy="11049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F886E3-20D7-F04F-8980-44C4EA64AC39}"/>
              </a:ext>
            </a:extLst>
          </p:cNvPr>
          <p:cNvSpPr/>
          <p:nvPr/>
        </p:nvSpPr>
        <p:spPr>
          <a:xfrm>
            <a:off x="2048761" y="2448733"/>
            <a:ext cx="1156257" cy="368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015181-0416-4D4E-83A2-600723D309BC}"/>
              </a:ext>
            </a:extLst>
          </p:cNvPr>
          <p:cNvSpPr/>
          <p:nvPr/>
        </p:nvSpPr>
        <p:spPr>
          <a:xfrm>
            <a:off x="2048760" y="2814321"/>
            <a:ext cx="1156257" cy="368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DE58A-9F1C-EC4E-9CA2-4FE4FAEC2995}"/>
              </a:ext>
            </a:extLst>
          </p:cNvPr>
          <p:cNvSpPr txBox="1"/>
          <p:nvPr/>
        </p:nvSpPr>
        <p:spPr>
          <a:xfrm>
            <a:off x="5034475" y="3018190"/>
            <a:ext cx="6233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commit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후 로컬 저장소에 변경사항이 있지만 아직 원격 저장소로 </a:t>
            </a:r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push 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하지 않은 상태</a:t>
            </a:r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F0E628F-E495-DB4C-9875-7A495C833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7" y="4470978"/>
            <a:ext cx="3810000" cy="9828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5034476" y="4670025"/>
            <a:ext cx="6233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Push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해 로컬 저장소의 변경사항을 원격 저장소에 반영하면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같은 라인에 표시된다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EA73C5-A371-3F4E-951A-756A39192E9E}"/>
              </a:ext>
            </a:extLst>
          </p:cNvPr>
          <p:cNvSpPr/>
          <p:nvPr/>
        </p:nvSpPr>
        <p:spPr>
          <a:xfrm>
            <a:off x="1825376" y="4470978"/>
            <a:ext cx="1638260" cy="368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B7741D9-5955-A74F-81D6-B75E3CC00049}"/>
              </a:ext>
            </a:extLst>
          </p:cNvPr>
          <p:cNvCxnSpPr>
            <a:stCxn id="20" idx="3"/>
            <a:endCxn id="19" idx="1"/>
          </p:cNvCxnSpPr>
          <p:nvPr/>
        </p:nvCxnSpPr>
        <p:spPr>
          <a:xfrm flipV="1">
            <a:off x="3205018" y="2550804"/>
            <a:ext cx="1829458" cy="82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DA6C17C-932F-964C-AEDC-B7BE15A0443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205017" y="2998472"/>
            <a:ext cx="1829458" cy="312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61B5232-7BF4-2F42-9EFD-B634CA1E15C8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3463636" y="4655129"/>
            <a:ext cx="1570840" cy="307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218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b="1" u="sng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히스토리와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Checkout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4159190"/>
            <a:ext cx="100885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히스토리의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원하는 시점에서 오른쪽 클릭 후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Checkout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하면 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Head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가 이동되고 작업 소스가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HEAD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시점의 상태로 변경된다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01ECDED-A0D2-E040-941C-8C94FF32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7" y="2210825"/>
            <a:ext cx="5328723" cy="173238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F886E3-20D7-F04F-8980-44C4EA64AC39}"/>
              </a:ext>
            </a:extLst>
          </p:cNvPr>
          <p:cNvSpPr/>
          <p:nvPr/>
        </p:nvSpPr>
        <p:spPr>
          <a:xfrm>
            <a:off x="3018580" y="2634068"/>
            <a:ext cx="2938875" cy="368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7DEAC1D-1C78-EF40-B43B-22C2E1E02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80" y="5083058"/>
            <a:ext cx="4318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6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이란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2010980"/>
            <a:ext cx="10088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원격 저장소의 변경사항을 로컬 저장소로 가져옴과 동시에 내 작업 소스에 합친다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5E3690-0CBF-764C-9129-70ED9CBF48F1}"/>
              </a:ext>
            </a:extLst>
          </p:cNvPr>
          <p:cNvGrpSpPr/>
          <p:nvPr/>
        </p:nvGrpSpPr>
        <p:grpSpPr>
          <a:xfrm>
            <a:off x="7432740" y="3977392"/>
            <a:ext cx="2953962" cy="1013725"/>
            <a:chOff x="996868" y="4054762"/>
            <a:chExt cx="4396509" cy="101372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942964-5163-8A4C-AEB8-DEB403515E14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2C7EFA-72E8-9D43-BD9E-020F4EDADFEE}"/>
                </a:ext>
              </a:extLst>
            </p:cNvPr>
            <p:cNvSpPr txBox="1"/>
            <p:nvPr/>
          </p:nvSpPr>
          <p:spPr>
            <a:xfrm>
              <a:off x="1233713" y="4171077"/>
              <a:ext cx="390104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 err="1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Github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Remote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원격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8FF790-0508-D641-9381-2FB1179D1675}"/>
              </a:ext>
            </a:extLst>
          </p:cNvPr>
          <p:cNvGrpSpPr/>
          <p:nvPr/>
        </p:nvGrpSpPr>
        <p:grpSpPr>
          <a:xfrm>
            <a:off x="837780" y="4419761"/>
            <a:ext cx="3662218" cy="1235416"/>
            <a:chOff x="996869" y="4054763"/>
            <a:chExt cx="3662218" cy="12354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E07A09-A494-B841-A68E-FBD3AE66807B}"/>
                </a:ext>
              </a:extLst>
            </p:cNvPr>
            <p:cNvSpPr/>
            <p:nvPr/>
          </p:nvSpPr>
          <p:spPr>
            <a:xfrm>
              <a:off x="996869" y="4054763"/>
              <a:ext cx="3662218" cy="12354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EAB4BE-FA87-064B-B8DC-C29396EC424C}"/>
                </a:ext>
              </a:extLst>
            </p:cNvPr>
            <p:cNvSpPr txBox="1"/>
            <p:nvPr/>
          </p:nvSpPr>
          <p:spPr>
            <a:xfrm>
              <a:off x="1210974" y="4327178"/>
              <a:ext cx="309880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나의 작업 폴더 </a:t>
              </a:r>
              <a:endPara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algn="ctr"/>
              <a:r>
                <a:rPr kumimoji="1" lang="en-US" altLang="ko-KR" sz="16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(Working Directory)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C56010-1BEC-EF45-A63D-B18A03698BA8}"/>
              </a:ext>
            </a:extLst>
          </p:cNvPr>
          <p:cNvGrpSpPr/>
          <p:nvPr/>
        </p:nvGrpSpPr>
        <p:grpSpPr>
          <a:xfrm>
            <a:off x="4018408" y="4115799"/>
            <a:ext cx="1843340" cy="1843340"/>
            <a:chOff x="3835881" y="3709304"/>
            <a:chExt cx="1843340" cy="184334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152650F-56EF-3C43-8DD2-6933F97F25F0}"/>
                </a:ext>
              </a:extLst>
            </p:cNvPr>
            <p:cNvSpPr/>
            <p:nvPr/>
          </p:nvSpPr>
          <p:spPr>
            <a:xfrm>
              <a:off x="3835881" y="3709304"/>
              <a:ext cx="1843340" cy="18433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D808DB-3894-0B48-82B8-B6D1A7062EC8}"/>
                </a:ext>
              </a:extLst>
            </p:cNvPr>
            <p:cNvSpPr txBox="1"/>
            <p:nvPr/>
          </p:nvSpPr>
          <p:spPr>
            <a:xfrm>
              <a:off x="4061773" y="4347236"/>
              <a:ext cx="13915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파일 등록 영역</a:t>
              </a:r>
              <a:endParaRPr kumimoji="1" lang="en-US" altLang="ko-KR" sz="14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algn="ctr"/>
              <a:r>
                <a:rPr kumimoji="1" lang="en-US" altLang="ko-KR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(Staging Area)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72A5D11-E593-5C44-9361-55ACDBE7FA80}"/>
              </a:ext>
            </a:extLst>
          </p:cNvPr>
          <p:cNvSpPr txBox="1"/>
          <p:nvPr/>
        </p:nvSpPr>
        <p:spPr>
          <a:xfrm>
            <a:off x="6475560" y="3147215"/>
            <a:ext cx="1116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Fetch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5C104A-BF3F-764E-9D18-5EAD6460E377}"/>
              </a:ext>
            </a:extLst>
          </p:cNvPr>
          <p:cNvGrpSpPr/>
          <p:nvPr/>
        </p:nvGrpSpPr>
        <p:grpSpPr>
          <a:xfrm>
            <a:off x="2907786" y="2972147"/>
            <a:ext cx="2953962" cy="1013725"/>
            <a:chOff x="996868" y="4054762"/>
            <a:chExt cx="4396509" cy="10137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0379D77-8B79-1346-AB16-BD1B6FEC362A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8756D7-5F17-F144-8EE8-DF97636D0E0C}"/>
                </a:ext>
              </a:extLst>
            </p:cNvPr>
            <p:cNvSpPr txBox="1"/>
            <p:nvPr/>
          </p:nvSpPr>
          <p:spPr>
            <a:xfrm>
              <a:off x="1233713" y="4265818"/>
              <a:ext cx="39010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Local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로컬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E02538-A2B8-3645-A0B5-FA7C08251FC8}"/>
              </a:ext>
            </a:extLst>
          </p:cNvPr>
          <p:cNvSpPr/>
          <p:nvPr/>
        </p:nvSpPr>
        <p:spPr>
          <a:xfrm>
            <a:off x="655783" y="2817091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A6BFFF-6168-CD4B-9223-2C3574C02D7A}"/>
              </a:ext>
            </a:extLst>
          </p:cNvPr>
          <p:cNvSpPr txBox="1"/>
          <p:nvPr/>
        </p:nvSpPr>
        <p:spPr>
          <a:xfrm>
            <a:off x="3009075" y="6183697"/>
            <a:ext cx="81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8B0E0C-3194-F04B-8539-84B4B8981BBF}"/>
              </a:ext>
            </a:extLst>
          </p:cNvPr>
          <p:cNvSpPr/>
          <p:nvPr/>
        </p:nvSpPr>
        <p:spPr>
          <a:xfrm>
            <a:off x="6189612" y="2817091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685C48-FA00-E040-A228-77819E6643FF}"/>
              </a:ext>
            </a:extLst>
          </p:cNvPr>
          <p:cNvSpPr txBox="1"/>
          <p:nvPr/>
        </p:nvSpPr>
        <p:spPr>
          <a:xfrm>
            <a:off x="8504662" y="6183745"/>
            <a:ext cx="88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온라인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8" name="아래쪽 화살표[D] 27">
            <a:extLst>
              <a:ext uri="{FF2B5EF4-FFF2-40B4-BE49-F238E27FC236}">
                <a16:creationId xmlns:a16="http://schemas.microsoft.com/office/drawing/2014/main" id="{F96C7A08-B88B-A04C-B577-DDF622A53EA6}"/>
              </a:ext>
            </a:extLst>
          </p:cNvPr>
          <p:cNvSpPr/>
          <p:nvPr/>
        </p:nvSpPr>
        <p:spPr>
          <a:xfrm rot="7200000">
            <a:off x="6347644" y="3045225"/>
            <a:ext cx="556795" cy="14773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2D6A78A-960B-A14A-A43D-BDD7275F9D9E}"/>
              </a:ext>
            </a:extLst>
          </p:cNvPr>
          <p:cNvSpPr/>
          <p:nvPr/>
        </p:nvSpPr>
        <p:spPr>
          <a:xfrm rot="3402815">
            <a:off x="1783977" y="3072914"/>
            <a:ext cx="556795" cy="14773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1BBAC1-31BB-7147-B827-46753C321C99}"/>
              </a:ext>
            </a:extLst>
          </p:cNvPr>
          <p:cNvSpPr txBox="1"/>
          <p:nvPr/>
        </p:nvSpPr>
        <p:spPr>
          <a:xfrm>
            <a:off x="1345644" y="3245916"/>
            <a:ext cx="1116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4E74C2-34E9-FF41-A56D-7E29113E9575}"/>
              </a:ext>
            </a:extLst>
          </p:cNvPr>
          <p:cNvSpPr txBox="1"/>
          <p:nvPr/>
        </p:nvSpPr>
        <p:spPr>
          <a:xfrm>
            <a:off x="609126" y="2875084"/>
            <a:ext cx="2345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= Fetch + Merge</a:t>
            </a:r>
          </a:p>
        </p:txBody>
      </p:sp>
    </p:spTree>
    <p:extLst>
      <p:ext uri="{BB962C8B-B14F-4D97-AF65-F5344CB8AC3E}">
        <p14:creationId xmlns:p14="http://schemas.microsoft.com/office/powerpoint/2010/main" val="3050805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4167791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Pull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을 하는 상황은 언제 발생할까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4880493"/>
            <a:ext cx="10796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원격 저장소는 여러 프로젝트 개발 인원들이 동시에 사용한다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  <a:p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다른 개발자가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변경상태를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Push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해 원격 저장소에 반영한다면 내 입장에서는 원격 저장소에 변경사항이 발생한 것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54A9F3-2E38-6344-9E8B-016B6B263CDE}"/>
              </a:ext>
            </a:extLst>
          </p:cNvPr>
          <p:cNvSpPr txBox="1"/>
          <p:nvPr/>
        </p:nvSpPr>
        <p:spPr>
          <a:xfrm>
            <a:off x="767277" y="1489880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Fetch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와 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DD93E4-9B29-4747-855D-0543927699F7}"/>
              </a:ext>
            </a:extLst>
          </p:cNvPr>
          <p:cNvSpPr txBox="1"/>
          <p:nvPr/>
        </p:nvSpPr>
        <p:spPr>
          <a:xfrm>
            <a:off x="767277" y="2202582"/>
            <a:ext cx="100885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Fetch :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원격 저장소의 소스를 로컬 저장소로 받아와 일치 시킨다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 작업 소스에는 반영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X)</a:t>
            </a:r>
          </a:p>
          <a:p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Merge: Fetch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해 온 로컬 저장소의 소스를 내 작업 소스에 합친다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b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</a:b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합칠 때 같은 부분의 소스가 다를 경우 충돌 발생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404738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416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기반의 서비스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C419A1-D33E-9C4D-95D8-9B4CFEF02B2F}"/>
              </a:ext>
            </a:extLst>
          </p:cNvPr>
          <p:cNvGrpSpPr/>
          <p:nvPr/>
        </p:nvGrpSpPr>
        <p:grpSpPr>
          <a:xfrm>
            <a:off x="2365902" y="2517839"/>
            <a:ext cx="7460196" cy="2863748"/>
            <a:chOff x="2475437" y="2240748"/>
            <a:chExt cx="7460196" cy="2863748"/>
          </a:xfrm>
        </p:grpSpPr>
        <p:pic>
          <p:nvPicPr>
            <p:cNvPr id="7170" name="Picture 2" descr="GitHub 기본">
              <a:extLst>
                <a:ext uri="{FF2B5EF4-FFF2-40B4-BE49-F238E27FC236}">
                  <a16:creationId xmlns:a16="http://schemas.microsoft.com/office/drawing/2014/main" id="{705B592A-D88E-1342-BADB-F8DF7126E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10" t="3423" r="22082" b="8278"/>
            <a:stretch/>
          </p:blipFill>
          <p:spPr bwMode="auto">
            <a:xfrm>
              <a:off x="2475437" y="2432499"/>
              <a:ext cx="1579894" cy="1442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Bitbucket | The Git solution for professional teams">
              <a:extLst>
                <a:ext uri="{FF2B5EF4-FFF2-40B4-BE49-F238E27FC236}">
                  <a16:creationId xmlns:a16="http://schemas.microsoft.com/office/drawing/2014/main" id="{2176E80B-C356-C547-A619-DAC11E5BD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676" y="2961874"/>
              <a:ext cx="2660548" cy="38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GIT] Gitlab 멤버 추가">
              <a:extLst>
                <a:ext uri="{FF2B5EF4-FFF2-40B4-BE49-F238E27FC236}">
                  <a16:creationId xmlns:a16="http://schemas.microsoft.com/office/drawing/2014/main" id="{89A254C0-4942-E049-8E9B-9DFB0A6B5D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08" t="13480" r="34104" b="11084"/>
            <a:stretch/>
          </p:blipFill>
          <p:spPr bwMode="auto">
            <a:xfrm>
              <a:off x="8128569" y="2240748"/>
              <a:ext cx="1433054" cy="1700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D9D90D-D376-E248-8E03-409813F52043}"/>
                </a:ext>
              </a:extLst>
            </p:cNvPr>
            <p:cNvSpPr txBox="1"/>
            <p:nvPr/>
          </p:nvSpPr>
          <p:spPr>
            <a:xfrm>
              <a:off x="2734623" y="4563963"/>
              <a:ext cx="7201010" cy="540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2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프로젝트 소스코드 </a:t>
              </a:r>
              <a:r>
                <a:rPr kumimoji="1" lang="ko-KR" altLang="en-US" sz="2200" b="1" dirty="0" err="1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클라우드</a:t>
              </a:r>
              <a:r>
                <a:rPr kumimoji="1" lang="ko-KR" altLang="en-US" sz="22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호스팅 </a:t>
              </a:r>
              <a:r>
                <a:rPr kumimoji="1" lang="en-US" altLang="ko-KR" sz="22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+</a:t>
              </a:r>
              <a:r>
                <a:rPr kumimoji="1" lang="ko-KR" altLang="en-US" sz="22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특색에 맞는 기능 제공</a:t>
              </a:r>
              <a:r>
                <a:rPr kumimoji="1" lang="en-US" altLang="ko-KR" sz="22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!</a:t>
              </a:r>
              <a:endParaRPr kumimoji="1" lang="ko-Kore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947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53671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Add, Commit, Push, Pull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Pull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하기</a:t>
            </a:r>
            <a:endParaRPr kumimoji="1" lang="en-US" altLang="ko-KR" sz="2400" b="1" u="sng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09C10A-C9B7-E342-855E-9DD9A911C28B}"/>
              </a:ext>
            </a:extLst>
          </p:cNvPr>
          <p:cNvGrpSpPr/>
          <p:nvPr/>
        </p:nvGrpSpPr>
        <p:grpSpPr>
          <a:xfrm>
            <a:off x="878113" y="3276053"/>
            <a:ext cx="8166100" cy="2768600"/>
            <a:chOff x="767277" y="2952780"/>
            <a:chExt cx="8166100" cy="2768600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33FC6EDC-9B21-3A40-929F-FA3A06269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277" y="2952780"/>
              <a:ext cx="8166100" cy="27686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AB62C90-80A1-0242-8F1C-854A6D354E11}"/>
                </a:ext>
              </a:extLst>
            </p:cNvPr>
            <p:cNvSpPr/>
            <p:nvPr/>
          </p:nvSpPr>
          <p:spPr>
            <a:xfrm>
              <a:off x="7461270" y="2952780"/>
              <a:ext cx="537422" cy="6061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3D4E749-602F-6E4E-8A06-CA5650506773}"/>
                </a:ext>
              </a:extLst>
            </p:cNvPr>
            <p:cNvSpPr/>
            <p:nvPr/>
          </p:nvSpPr>
          <p:spPr>
            <a:xfrm>
              <a:off x="3808288" y="4259724"/>
              <a:ext cx="2444730" cy="6754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22CA558-5463-4F42-BB86-B97632654E54}"/>
              </a:ext>
            </a:extLst>
          </p:cNvPr>
          <p:cNvSpPr txBox="1"/>
          <p:nvPr/>
        </p:nvSpPr>
        <p:spPr>
          <a:xfrm>
            <a:off x="767277" y="2092748"/>
            <a:ext cx="10630396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다른 개발자가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Push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해 원격 저장소가 변경되어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할 거리가 생기면 상단 풀 아이콘에 숫자가 생긴다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히스토리에도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origin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과 로컬 저장소의 현재 시점이 다르게 표시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16833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7171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Branch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C75B1-E3ED-2141-A65A-954B16E312EE}"/>
              </a:ext>
            </a:extLst>
          </p:cNvPr>
          <p:cNvSpPr txBox="1"/>
          <p:nvPr/>
        </p:nvSpPr>
        <p:spPr>
          <a:xfrm>
            <a:off x="767277" y="1528328"/>
            <a:ext cx="10177814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‘</a:t>
            </a:r>
            <a:r>
              <a:rPr kumimoji="1" lang="ko-KR" altLang="en-US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나무가지</a:t>
            </a:r>
            <a:r>
              <a:rPr kumimoji="1" lang="en-US" altLang="ko-KR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’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의미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기존에 만들어 놓은 버전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en-US" altLang="ko-KR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Main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에서 복사해 </a:t>
            </a:r>
            <a:r>
              <a:rPr kumimoji="1" lang="ko-KR" altLang="en-US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새로운 가지를 만들어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다른 방향으로 작업을 이어 나가는 것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F78522-898D-B643-9C1A-29152B2D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9" y="2697018"/>
            <a:ext cx="5467342" cy="37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51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7171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Branch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F69020-BA40-3F4C-B642-6FEF9483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42" y="2459758"/>
            <a:ext cx="8256731" cy="27306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800857-7696-C442-ACB4-B7E2452DB192}"/>
              </a:ext>
            </a:extLst>
          </p:cNvPr>
          <p:cNvSpPr/>
          <p:nvPr/>
        </p:nvSpPr>
        <p:spPr>
          <a:xfrm>
            <a:off x="7102763" y="5190415"/>
            <a:ext cx="2872510" cy="618836"/>
          </a:xfrm>
          <a:prstGeom prst="rect">
            <a:avLst/>
          </a:prstGeom>
          <a:solidFill>
            <a:srgbClr val="4ED1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선배가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작업 중인 새 기능</a:t>
            </a:r>
            <a:endParaRPr kumimoji="1"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B05A57-3915-E845-B069-8CAC5ADAAC3D}"/>
              </a:ext>
            </a:extLst>
          </p:cNvPr>
          <p:cNvSpPr/>
          <p:nvPr/>
        </p:nvSpPr>
        <p:spPr>
          <a:xfrm>
            <a:off x="2835564" y="1749869"/>
            <a:ext cx="2854037" cy="618836"/>
          </a:xfrm>
          <a:prstGeom prst="rect">
            <a:avLst/>
          </a:prstGeom>
          <a:solidFill>
            <a:srgbClr val="B18BE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내가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작업 중인 버그 수정</a:t>
            </a:r>
            <a:endParaRPr kumimoji="1"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F90AED-7645-BF41-88D1-3B65086D9287}"/>
              </a:ext>
            </a:extLst>
          </p:cNvPr>
          <p:cNvSpPr/>
          <p:nvPr/>
        </p:nvSpPr>
        <p:spPr>
          <a:xfrm>
            <a:off x="5999018" y="2724306"/>
            <a:ext cx="2854037" cy="618836"/>
          </a:xfrm>
          <a:prstGeom prst="rect">
            <a:avLst/>
          </a:prstGeom>
          <a:solidFill>
            <a:srgbClr val="B2E3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기준이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되는 버전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(Main)</a:t>
            </a:r>
            <a:endParaRPr kumimoji="1"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1022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7171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Branch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58EE4-DD9B-374D-89A5-ACB8AD409FFB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Branch 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생성</a:t>
            </a:r>
            <a:endParaRPr kumimoji="1" lang="en-US" altLang="ko-KR" sz="2400" b="1" u="sng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94D6F0-DC40-F84B-9F6D-3D0722247732}"/>
              </a:ext>
            </a:extLst>
          </p:cNvPr>
          <p:cNvGrpSpPr/>
          <p:nvPr/>
        </p:nvGrpSpPr>
        <p:grpSpPr>
          <a:xfrm>
            <a:off x="851973" y="2712693"/>
            <a:ext cx="7456869" cy="1784350"/>
            <a:chOff x="767277" y="2516880"/>
            <a:chExt cx="7456869" cy="17843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7F11748-906D-EB4D-B313-6B41BFF9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277" y="2516880"/>
              <a:ext cx="7456869" cy="178435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4C29DD-4B9C-054A-A0CB-E9AA35E06B92}"/>
                </a:ext>
              </a:extLst>
            </p:cNvPr>
            <p:cNvSpPr/>
            <p:nvPr/>
          </p:nvSpPr>
          <p:spPr>
            <a:xfrm>
              <a:off x="5255491" y="2516880"/>
              <a:ext cx="350982" cy="3683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AA44F1-493E-3643-B2EC-F8361E6A54ED}"/>
              </a:ext>
            </a:extLst>
          </p:cNvPr>
          <p:cNvGrpSpPr/>
          <p:nvPr/>
        </p:nvGrpSpPr>
        <p:grpSpPr>
          <a:xfrm>
            <a:off x="6819982" y="3606613"/>
            <a:ext cx="4076700" cy="2747876"/>
            <a:chOff x="6354619" y="3801831"/>
            <a:chExt cx="4076700" cy="2747876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C5F3732D-1E84-C247-9B8D-38802AA50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4619" y="3801831"/>
              <a:ext cx="4076700" cy="274787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2885C86-09F9-B34F-883D-7F9ED36342AA}"/>
                </a:ext>
              </a:extLst>
            </p:cNvPr>
            <p:cNvSpPr/>
            <p:nvPr/>
          </p:nvSpPr>
          <p:spPr>
            <a:xfrm>
              <a:off x="7236691" y="4830619"/>
              <a:ext cx="2987964" cy="4107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7683DA-0037-D045-BF4A-2CA964BDF45A}"/>
                </a:ext>
              </a:extLst>
            </p:cNvPr>
            <p:cNvSpPr/>
            <p:nvPr/>
          </p:nvSpPr>
          <p:spPr>
            <a:xfrm>
              <a:off x="7236691" y="5849853"/>
              <a:ext cx="1112982" cy="2622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32EB1D9-A782-3143-88CA-42D1E7B7B7F3}"/>
                </a:ext>
              </a:extLst>
            </p:cNvPr>
            <p:cNvSpPr/>
            <p:nvPr/>
          </p:nvSpPr>
          <p:spPr>
            <a:xfrm>
              <a:off x="9467273" y="6138965"/>
              <a:ext cx="761164" cy="2622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8B42E9-7ED0-0046-9D52-B2C1348D28AF}"/>
              </a:ext>
            </a:extLst>
          </p:cNvPr>
          <p:cNvSpPr txBox="1"/>
          <p:nvPr/>
        </p:nvSpPr>
        <p:spPr>
          <a:xfrm>
            <a:off x="786079" y="2124996"/>
            <a:ext cx="2973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이름 작성 후 생성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FC502-F590-0C47-AC25-758E195210A0}"/>
              </a:ext>
            </a:extLst>
          </p:cNvPr>
          <p:cNvSpPr txBox="1"/>
          <p:nvPr/>
        </p:nvSpPr>
        <p:spPr>
          <a:xfrm>
            <a:off x="767277" y="4980551"/>
            <a:ext cx="5984505" cy="125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새 </a:t>
            </a:r>
            <a:r>
              <a:rPr kumimoji="1" lang="ko-KR" altLang="en-US" sz="20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</a:t>
            </a:r>
            <a:r>
              <a:rPr kumimoji="1" lang="ko-KR" altLang="en-US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체크아웃</a:t>
            </a:r>
            <a:endParaRPr kumimoji="1" lang="en-US" altLang="ko-KR" sz="20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브랜치를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생성한 뒤 현재 작업 소스를 해당 </a:t>
            </a:r>
            <a:r>
              <a:rPr kumimoji="1"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브랜치의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상태로 변경 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(Head</a:t>
            </a:r>
            <a:r>
              <a:rPr kumimoji="1"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의 이동</a:t>
            </a:r>
            <a:r>
              <a: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2734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7171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Branch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58EE4-DD9B-374D-89A5-ACB8AD409FFB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Branch 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생성 후 </a:t>
            </a:r>
            <a:r>
              <a:rPr kumimoji="1" lang="ko-KR" altLang="en-US" sz="2400" b="1" u="sng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커밋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-&gt;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푸시</a:t>
            </a:r>
            <a:endParaRPr kumimoji="1" lang="en-US" altLang="ko-KR" sz="2400" b="1" u="sng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E5D927-24D5-9E4E-8F9B-6C520C028983}"/>
              </a:ext>
            </a:extLst>
          </p:cNvPr>
          <p:cNvGrpSpPr/>
          <p:nvPr/>
        </p:nvGrpSpPr>
        <p:grpSpPr>
          <a:xfrm>
            <a:off x="258595" y="2410690"/>
            <a:ext cx="3805677" cy="3528291"/>
            <a:chOff x="532796" y="2272145"/>
            <a:chExt cx="3805677" cy="3528291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3215F46C-9FCC-014D-82A3-629258A91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575" y="2472488"/>
              <a:ext cx="3708118" cy="107084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1DECE6-846D-0D44-A1D3-FE898F002E0D}"/>
                </a:ext>
              </a:extLst>
            </p:cNvPr>
            <p:cNvSpPr txBox="1"/>
            <p:nvPr/>
          </p:nvSpPr>
          <p:spPr>
            <a:xfrm>
              <a:off x="704145" y="3854997"/>
              <a:ext cx="3462978" cy="1785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2000" b="1" dirty="0" err="1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</a:t>
              </a:r>
              <a:r>
                <a:rPr kumimoji="1" lang="ko-KR" altLang="en-US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생성 직후</a:t>
              </a:r>
              <a:endPara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endPara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-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가지는 생겼지만 소스의 상태가 같기 때문에 </a:t>
              </a:r>
              <a:r>
                <a:rPr kumimoji="1" lang="ko-KR" altLang="en-US" sz="14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한줄에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표시됨</a:t>
              </a:r>
              <a:endParaRPr kumimoji="1" lang="en-US" altLang="ko-KR" sz="14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endParaRPr kumimoji="1" lang="en-US" altLang="ko-KR" sz="14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-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변경사항이 없어 </a:t>
              </a:r>
              <a:r>
                <a:rPr kumimoji="1" lang="ko-KR" altLang="en-US" sz="14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브랜치는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로컬 저장소에만 반영되어 있는 상태</a:t>
              </a:r>
              <a:endParaRPr kumimoji="1" lang="en-US" altLang="ko-KR" sz="14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1EE4BB5-6496-1D4B-A547-1F4915D841D2}"/>
                </a:ext>
              </a:extLst>
            </p:cNvPr>
            <p:cNvSpPr/>
            <p:nvPr/>
          </p:nvSpPr>
          <p:spPr>
            <a:xfrm>
              <a:off x="1431965" y="2472488"/>
              <a:ext cx="1893455" cy="2955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72CED7F-0308-044D-B9D3-1607265A61AB}"/>
                </a:ext>
              </a:extLst>
            </p:cNvPr>
            <p:cNvSpPr/>
            <p:nvPr/>
          </p:nvSpPr>
          <p:spPr>
            <a:xfrm>
              <a:off x="532796" y="2272145"/>
              <a:ext cx="3805677" cy="3528291"/>
            </a:xfrm>
            <a:prstGeom prst="rect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2EB595-ACBA-2F4F-91AD-1E6AB67C7005}"/>
              </a:ext>
            </a:extLst>
          </p:cNvPr>
          <p:cNvGrpSpPr/>
          <p:nvPr/>
        </p:nvGrpSpPr>
        <p:grpSpPr>
          <a:xfrm>
            <a:off x="4193161" y="2410689"/>
            <a:ext cx="3805677" cy="3528291"/>
            <a:chOff x="4390316" y="2272144"/>
            <a:chExt cx="3805677" cy="3528291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01B015DE-C013-9C42-86B9-CD8017E8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652" y="2400326"/>
              <a:ext cx="2815915" cy="107084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0F14454-EA4F-3746-9195-ACC0039AC057}"/>
                </a:ext>
              </a:extLst>
            </p:cNvPr>
            <p:cNvSpPr/>
            <p:nvPr/>
          </p:nvSpPr>
          <p:spPr>
            <a:xfrm>
              <a:off x="5492671" y="2423160"/>
              <a:ext cx="1175398" cy="3942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3B6795-99A3-9041-929A-47D262174672}"/>
                </a:ext>
              </a:extLst>
            </p:cNvPr>
            <p:cNvSpPr txBox="1"/>
            <p:nvPr/>
          </p:nvSpPr>
          <p:spPr>
            <a:xfrm>
              <a:off x="4561665" y="3854997"/>
              <a:ext cx="346297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main</a:t>
              </a:r>
              <a:r>
                <a:rPr kumimoji="1" lang="ko-KR" altLang="en-US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ko-KR" altLang="en-US" sz="2000" b="1" dirty="0" err="1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</a:t>
              </a:r>
              <a:r>
                <a:rPr kumimoji="1" lang="ko-KR" altLang="en-US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ko-KR" altLang="en-US" sz="2000" b="1" dirty="0" err="1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커밋</a:t>
              </a:r>
              <a:r>
                <a:rPr kumimoji="1" lang="ko-KR" altLang="en-US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&amp;</a:t>
              </a:r>
              <a:r>
                <a:rPr kumimoji="1" lang="ko-KR" altLang="en-US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푸시</a:t>
              </a:r>
              <a:endPara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endPara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-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feature1 </a:t>
              </a:r>
              <a:r>
                <a:rPr kumimoji="1" lang="ko-KR" altLang="en-US" sz="14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브랜치는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가만히 있고 </a:t>
              </a:r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Main </a:t>
              </a:r>
              <a:r>
                <a:rPr kumimoji="1" lang="ko-KR" altLang="en-US" sz="14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브랜치만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뻗어 나감</a:t>
              </a:r>
              <a:endParaRPr kumimoji="1" lang="en-US" altLang="ko-KR" sz="14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endParaRPr kumimoji="1" lang="en-US" altLang="ko-KR" sz="14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-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main </a:t>
              </a:r>
              <a:r>
                <a:rPr kumimoji="1" lang="ko-KR" altLang="en-US" sz="14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브랜치는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원격 저장소에 까지 반영됨</a:t>
              </a:r>
              <a:endParaRPr kumimoji="1" lang="en-US" altLang="ko-KR" sz="14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9BA076-F5A2-DB41-8A78-823414B44394}"/>
                </a:ext>
              </a:extLst>
            </p:cNvPr>
            <p:cNvSpPr/>
            <p:nvPr/>
          </p:nvSpPr>
          <p:spPr>
            <a:xfrm>
              <a:off x="4390316" y="2272144"/>
              <a:ext cx="3805677" cy="3528291"/>
            </a:xfrm>
            <a:prstGeom prst="rect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E378D19-051C-564C-8B95-5EE17F733C2F}"/>
              </a:ext>
            </a:extLst>
          </p:cNvPr>
          <p:cNvGrpSpPr/>
          <p:nvPr/>
        </p:nvGrpSpPr>
        <p:grpSpPr>
          <a:xfrm>
            <a:off x="8127727" y="2410688"/>
            <a:ext cx="3805677" cy="3528291"/>
            <a:chOff x="8016660" y="2272143"/>
            <a:chExt cx="3805677" cy="3528291"/>
          </a:xfrm>
        </p:grpSpPr>
        <p:pic>
          <p:nvPicPr>
            <p:cNvPr id="25" name="그림 24" descr="테이블이(가) 표시된 사진&#10;&#10;자동 생성된 설명">
              <a:extLst>
                <a:ext uri="{FF2B5EF4-FFF2-40B4-BE49-F238E27FC236}">
                  <a16:creationId xmlns:a16="http://schemas.microsoft.com/office/drawing/2014/main" id="{F2BA6AE2-66AA-D947-83DF-2C34EFFF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0896" y="2377717"/>
              <a:ext cx="3237203" cy="1269044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0A9E7EF-69CC-754A-97C9-68744BEF81DA}"/>
                </a:ext>
              </a:extLst>
            </p:cNvPr>
            <p:cNvSpPr/>
            <p:nvPr/>
          </p:nvSpPr>
          <p:spPr>
            <a:xfrm>
              <a:off x="8300896" y="2377717"/>
              <a:ext cx="2138218" cy="3969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5DAABE-E2CD-5D4F-9D00-14D83A0C8B74}"/>
                </a:ext>
              </a:extLst>
            </p:cNvPr>
            <p:cNvSpPr txBox="1"/>
            <p:nvPr/>
          </p:nvSpPr>
          <p:spPr>
            <a:xfrm>
              <a:off x="8188008" y="3854997"/>
              <a:ext cx="346297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feature1 </a:t>
              </a:r>
              <a:r>
                <a:rPr kumimoji="1" lang="ko-KR" altLang="en-US" sz="2000" b="1" dirty="0" err="1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</a:t>
              </a:r>
              <a:r>
                <a:rPr kumimoji="1" lang="ko-KR" altLang="en-US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ko-KR" altLang="en-US" sz="2000" b="1" dirty="0" err="1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커밋</a:t>
              </a:r>
              <a:r>
                <a:rPr kumimoji="1" lang="ko-KR" altLang="en-US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&amp;</a:t>
              </a:r>
              <a:r>
                <a:rPr kumimoji="1" lang="ko-KR" altLang="en-US" sz="2000" b="1" dirty="0">
                  <a:highlight>
                    <a:srgbClr val="FFFF00"/>
                  </a:highlight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푸시</a:t>
              </a:r>
              <a:endPara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endPara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-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feature1 </a:t>
              </a:r>
              <a:r>
                <a:rPr kumimoji="1" lang="ko-KR" altLang="en-US" sz="14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브랜치와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main </a:t>
              </a:r>
              <a:r>
                <a:rPr kumimoji="1" lang="ko-KR" altLang="en-US" sz="14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브랜치가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서로 다른 방향으로 뻗어 나감</a:t>
              </a:r>
              <a:endParaRPr kumimoji="1" lang="en-US" altLang="ko-KR" sz="14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endParaRPr kumimoji="1" lang="en-US" altLang="ko-KR" sz="14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-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원격 저장소에 </a:t>
              </a:r>
              <a:r>
                <a:rPr kumimoji="1" lang="en-US" altLang="ko-KR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feature1 </a:t>
              </a:r>
              <a:r>
                <a:rPr kumimoji="1" lang="ko-KR" altLang="en-US" sz="1400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</a:t>
              </a:r>
              <a:r>
                <a:rPr kumimoji="1" lang="ko-KR" altLang="en-US" sz="1400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생성됨</a:t>
              </a:r>
              <a:endParaRPr kumimoji="1" lang="en-US" altLang="ko-KR" sz="1400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EC18650-565E-9A4B-9741-7195EA884EA2}"/>
                </a:ext>
              </a:extLst>
            </p:cNvPr>
            <p:cNvSpPr/>
            <p:nvPr/>
          </p:nvSpPr>
          <p:spPr>
            <a:xfrm>
              <a:off x="8016660" y="2272143"/>
              <a:ext cx="3805677" cy="3528291"/>
            </a:xfrm>
            <a:prstGeom prst="rect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9582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5135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C75B1-E3ED-2141-A65A-954B16E312EE}"/>
              </a:ext>
            </a:extLst>
          </p:cNvPr>
          <p:cNvSpPr txBox="1"/>
          <p:nvPr/>
        </p:nvSpPr>
        <p:spPr>
          <a:xfrm>
            <a:off x="767277" y="1639164"/>
            <a:ext cx="10088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각각의 </a:t>
            </a:r>
            <a:r>
              <a:rPr kumimoji="1" lang="ko-KR" altLang="en-US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브랜치에서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작업이 완료된 후 </a:t>
            </a:r>
            <a:r>
              <a:rPr kumimoji="1" lang="ko-KR" altLang="en-US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통합 </a:t>
            </a:r>
            <a:r>
              <a:rPr kumimoji="1" lang="ko-KR" altLang="en-US" sz="20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</a:t>
            </a:r>
            <a:r>
              <a: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(Main)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모아 </a:t>
            </a:r>
            <a:r>
              <a:rPr kumimoji="1" lang="ko-KR" altLang="en-US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합치는 작업</a:t>
            </a:r>
            <a:endParaRPr kumimoji="1" lang="en-US" altLang="ko-KR" sz="20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FECE4B-C51E-614C-8CA6-95A7D3EB8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82" y="2039274"/>
            <a:ext cx="7324436" cy="41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22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5135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4E97D-D49D-BF49-9518-41F668FA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325" y="2786495"/>
            <a:ext cx="6483350" cy="19348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FF4CB6-4244-5048-A1B2-D1D1F6725EB7}"/>
              </a:ext>
            </a:extLst>
          </p:cNvPr>
          <p:cNvSpPr/>
          <p:nvPr/>
        </p:nvSpPr>
        <p:spPr>
          <a:xfrm>
            <a:off x="4659745" y="4802488"/>
            <a:ext cx="2872510" cy="618836"/>
          </a:xfrm>
          <a:prstGeom prst="rect">
            <a:avLst/>
          </a:prstGeom>
          <a:solidFill>
            <a:srgbClr val="4ED1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내가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작업 중인 새 기능</a:t>
            </a:r>
            <a:endParaRPr kumimoji="1"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77E56C-7121-1946-AA28-2C1AD039347D}"/>
              </a:ext>
            </a:extLst>
          </p:cNvPr>
          <p:cNvSpPr/>
          <p:nvPr/>
        </p:nvSpPr>
        <p:spPr>
          <a:xfrm>
            <a:off x="4659745" y="2086488"/>
            <a:ext cx="2872510" cy="618836"/>
          </a:xfrm>
          <a:prstGeom prst="rect">
            <a:avLst/>
          </a:prstGeom>
          <a:solidFill>
            <a:srgbClr val="B2E3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기준이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되는 버전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(Main)</a:t>
            </a:r>
            <a:endParaRPr kumimoji="1"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843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5135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8CC54CC-4CD3-0D49-B3B5-851EBC5E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55" y="1776557"/>
            <a:ext cx="3059068" cy="33048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2447C-7205-C94B-B77F-7F23BF9AC55B}"/>
              </a:ext>
            </a:extLst>
          </p:cNvPr>
          <p:cNvSpPr/>
          <p:nvPr/>
        </p:nvSpPr>
        <p:spPr>
          <a:xfrm>
            <a:off x="2217475" y="2487756"/>
            <a:ext cx="1504175" cy="2216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44214FE-0B35-6049-AF3C-F8D6BCB6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9507"/>
            <a:ext cx="5017725" cy="414806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AC834E-DF6C-BB4E-9466-118BEBDB7C4C}"/>
              </a:ext>
            </a:extLst>
          </p:cNvPr>
          <p:cNvSpPr/>
          <p:nvPr/>
        </p:nvSpPr>
        <p:spPr>
          <a:xfrm>
            <a:off x="6169878" y="1496376"/>
            <a:ext cx="4839868" cy="877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26A99-91F5-8A46-A402-FE923CB98975}"/>
              </a:ext>
            </a:extLst>
          </p:cNvPr>
          <p:cNvSpPr txBox="1"/>
          <p:nvPr/>
        </p:nvSpPr>
        <p:spPr>
          <a:xfrm>
            <a:off x="1214981" y="5358963"/>
            <a:ext cx="4215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후 결과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Branch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체크아웃 후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대상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브랜치에서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5497DF-993A-E04E-84D2-986443C8469E}"/>
              </a:ext>
            </a:extLst>
          </p:cNvPr>
          <p:cNvSpPr txBox="1"/>
          <p:nvPr/>
        </p:nvSpPr>
        <p:spPr>
          <a:xfrm>
            <a:off x="5945274" y="5360336"/>
            <a:ext cx="531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할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커밋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시점을 선택해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하는 것도 가능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29710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5135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71C187-E569-CA43-AEA9-BC94809742B8}"/>
              </a:ext>
            </a:extLst>
          </p:cNvPr>
          <p:cNvGrpSpPr/>
          <p:nvPr/>
        </p:nvGrpSpPr>
        <p:grpSpPr>
          <a:xfrm>
            <a:off x="1427019" y="2087419"/>
            <a:ext cx="9337962" cy="3424321"/>
            <a:chOff x="1616419" y="1948873"/>
            <a:chExt cx="9337962" cy="34243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326A99-91F5-8A46-A402-FE923CB98975}"/>
                </a:ext>
              </a:extLst>
            </p:cNvPr>
            <p:cNvSpPr txBox="1"/>
            <p:nvPr/>
          </p:nvSpPr>
          <p:spPr>
            <a:xfrm>
              <a:off x="1616419" y="5003862"/>
              <a:ext cx="9337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Merge </a:t>
              </a:r>
              <a:r>
                <a:rPr kumimoji="1" lang="ko-KR" altLang="en-US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후 </a:t>
              </a:r>
              <a:r>
                <a:rPr kumimoji="1" lang="en-US" altLang="ko-KR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main</a:t>
              </a:r>
              <a:r>
                <a:rPr kumimoji="1" lang="ko-KR" altLang="en-US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ko-KR" altLang="en-US" b="1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브랜치는</a:t>
              </a:r>
              <a:r>
                <a:rPr kumimoji="1" lang="ko-KR" altLang="en-US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r>
                <a:rPr kumimoji="1" lang="en-US" altLang="ko-KR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feature1 </a:t>
              </a:r>
              <a:r>
                <a:rPr kumimoji="1" lang="ko-KR" altLang="en-US" b="1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브랜치와</a:t>
              </a:r>
              <a:r>
                <a:rPr kumimoji="1" lang="ko-KR" altLang="en-US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합쳐져 </a:t>
              </a:r>
              <a:r>
                <a:rPr kumimoji="1" lang="en-US" altLang="ko-KR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Merge </a:t>
              </a:r>
              <a:r>
                <a:rPr kumimoji="1" lang="ko-KR" altLang="en-US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결과를 반영해 한 </a:t>
              </a:r>
              <a:r>
                <a:rPr kumimoji="1" lang="ko-KR" altLang="en-US" b="1" dirty="0" err="1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커밋</a:t>
              </a:r>
              <a:r>
                <a:rPr kumimoji="1" lang="ko-KR" altLang="en-US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나아 갔다</a:t>
              </a:r>
              <a:r>
                <a:rPr kumimoji="1" lang="en-US" altLang="ko-KR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!</a:t>
              </a:r>
            </a:p>
          </p:txBody>
        </p:sp>
        <p:pic>
          <p:nvPicPr>
            <p:cNvPr id="3" name="그림 2" descr="테이블이(가) 표시된 사진&#10;&#10;자동 생성된 설명">
              <a:extLst>
                <a:ext uri="{FF2B5EF4-FFF2-40B4-BE49-F238E27FC236}">
                  <a16:creationId xmlns:a16="http://schemas.microsoft.com/office/drawing/2014/main" id="{3F462C3F-6F0E-1F47-AEDA-F1DC40C35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1127" y="1948873"/>
              <a:ext cx="5397500" cy="23876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FAC834E-DF6C-BB4E-9466-118BEBDB7C4C}"/>
                </a:ext>
              </a:extLst>
            </p:cNvPr>
            <p:cNvSpPr/>
            <p:nvPr/>
          </p:nvSpPr>
          <p:spPr>
            <a:xfrm>
              <a:off x="4749202" y="1948873"/>
              <a:ext cx="4119425" cy="6834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934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7526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Conflict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해결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C75B1-E3ED-2141-A65A-954B16E312EE}"/>
              </a:ext>
            </a:extLst>
          </p:cNvPr>
          <p:cNvSpPr txBox="1"/>
          <p:nvPr/>
        </p:nvSpPr>
        <p:spPr>
          <a:xfrm>
            <a:off x="767277" y="1639164"/>
            <a:ext cx="10088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Conflict </a:t>
            </a:r>
            <a:r>
              <a:rPr kumimoji="1" lang="ko-KR" altLang="en-US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발생</a:t>
            </a:r>
            <a:r>
              <a:rPr kumimoji="1" lang="en-US" altLang="ko-KR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FAED8-D329-C64D-A5C3-991244D8C806}"/>
              </a:ext>
            </a:extLst>
          </p:cNvPr>
          <p:cNvSpPr txBox="1"/>
          <p:nvPr/>
        </p:nvSpPr>
        <p:spPr>
          <a:xfrm>
            <a:off x="767277" y="2086884"/>
            <a:ext cx="10088585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Branch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할 때 발생할 수 있다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같은 파일 같은 부분을 수정한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브랜치들을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할 때 발생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566353-B979-2D4F-82AC-F638283AE4F0}"/>
              </a:ext>
            </a:extLst>
          </p:cNvPr>
          <p:cNvGrpSpPr/>
          <p:nvPr/>
        </p:nvGrpSpPr>
        <p:grpSpPr>
          <a:xfrm>
            <a:off x="1317794" y="3622416"/>
            <a:ext cx="9556412" cy="2148834"/>
            <a:chOff x="261843" y="3133436"/>
            <a:chExt cx="11490852" cy="2583808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F6237E82-2921-6D49-9305-CB1EA2A14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133436"/>
              <a:ext cx="5656695" cy="2583808"/>
            </a:xfrm>
            <a:prstGeom prst="rect">
              <a:avLst/>
            </a:prstGeom>
          </p:spPr>
        </p:pic>
        <p:pic>
          <p:nvPicPr>
            <p:cNvPr id="8" name="그림 7" descr="텍스트, 스크린샷, 모니터, 화면이(가) 표시된 사진&#10;&#10;자동 생성된 설명">
              <a:extLst>
                <a:ext uri="{FF2B5EF4-FFF2-40B4-BE49-F238E27FC236}">
                  <a16:creationId xmlns:a16="http://schemas.microsoft.com/office/drawing/2014/main" id="{F1BB93C4-9F19-944B-B5BF-36F019843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843" y="3133436"/>
              <a:ext cx="5549726" cy="258380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47915CD-717A-E14C-99C9-7112BF47EB80}"/>
                </a:ext>
              </a:extLst>
            </p:cNvPr>
            <p:cNvSpPr/>
            <p:nvPr/>
          </p:nvSpPr>
          <p:spPr>
            <a:xfrm>
              <a:off x="261844" y="3133436"/>
              <a:ext cx="1022012" cy="2932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AD847BE-9B06-0446-9093-DE4BB9D99450}"/>
                </a:ext>
              </a:extLst>
            </p:cNvPr>
            <p:cNvSpPr/>
            <p:nvPr/>
          </p:nvSpPr>
          <p:spPr>
            <a:xfrm>
              <a:off x="974480" y="5049982"/>
              <a:ext cx="1713302" cy="2932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15672D7-128C-3B48-9309-56811597F7E7}"/>
                </a:ext>
              </a:extLst>
            </p:cNvPr>
            <p:cNvSpPr/>
            <p:nvPr/>
          </p:nvSpPr>
          <p:spPr>
            <a:xfrm>
              <a:off x="6807244" y="5068454"/>
              <a:ext cx="1985774" cy="2932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328CE37-C8AF-5F42-AE64-C0FFBDF650D8}"/>
                </a:ext>
              </a:extLst>
            </p:cNvPr>
            <p:cNvSpPr/>
            <p:nvPr/>
          </p:nvSpPr>
          <p:spPr>
            <a:xfrm>
              <a:off x="6096000" y="3147291"/>
              <a:ext cx="1022012" cy="2932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DA79D4-F59F-3943-80B3-B8513EBA7C06}"/>
              </a:ext>
            </a:extLst>
          </p:cNvPr>
          <p:cNvSpPr txBox="1"/>
          <p:nvPr/>
        </p:nvSpPr>
        <p:spPr>
          <a:xfrm>
            <a:off x="2834112" y="5957532"/>
            <a:ext cx="6831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같은 파일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(</a:t>
            </a:r>
            <a:r>
              <a:rPr kumimoji="1" lang="en-US" altLang="ko-KR" sz="2000" b="1" dirty="0" err="1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index.html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) 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같은 부분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(&lt;p&gt;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태그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이 서로 다르다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F3F00D-DF66-5D44-86ED-31E55EF78242}"/>
              </a:ext>
            </a:extLst>
          </p:cNvPr>
          <p:cNvSpPr txBox="1"/>
          <p:nvPr/>
        </p:nvSpPr>
        <p:spPr>
          <a:xfrm>
            <a:off x="2810690" y="3246789"/>
            <a:ext cx="1418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Main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</a:t>
            </a:r>
            <a:endParaRPr kumimoji="1" lang="en-US" altLang="ko-KR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3CD836-EFE4-CC45-9730-351DA027F6F6}"/>
              </a:ext>
            </a:extLst>
          </p:cNvPr>
          <p:cNvSpPr txBox="1"/>
          <p:nvPr/>
        </p:nvSpPr>
        <p:spPr>
          <a:xfrm>
            <a:off x="7587040" y="3237887"/>
            <a:ext cx="1812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Feature1 </a:t>
            </a:r>
            <a:r>
              <a:rPr kumimoji="1" lang="ko-KR" altLang="en-US" sz="1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</a:t>
            </a:r>
            <a:endParaRPr kumimoji="1" lang="en-US" altLang="ko-KR" sz="1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562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93637-88F2-3347-887B-5725E98F818B}"/>
              </a:ext>
            </a:extLst>
          </p:cNvPr>
          <p:cNvSpPr txBox="1"/>
          <p:nvPr/>
        </p:nvSpPr>
        <p:spPr>
          <a:xfrm>
            <a:off x="5038659" y="3121223"/>
            <a:ext cx="21146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ore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의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설치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9997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7526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Conflict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해결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C75B1-E3ED-2141-A65A-954B16E312EE}"/>
              </a:ext>
            </a:extLst>
          </p:cNvPr>
          <p:cNvSpPr txBox="1"/>
          <p:nvPr/>
        </p:nvSpPr>
        <p:spPr>
          <a:xfrm>
            <a:off x="767277" y="1639164"/>
            <a:ext cx="10088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 </a:t>
            </a:r>
            <a:r>
              <a:rPr kumimoji="1" lang="ko-KR" altLang="en-US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시 충돌이 일어나면</a:t>
            </a:r>
            <a:r>
              <a:rPr kumimoji="1" lang="en-US" altLang="ko-KR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FAED8-D329-C64D-A5C3-991244D8C806}"/>
              </a:ext>
            </a:extLst>
          </p:cNvPr>
          <p:cNvSpPr txBox="1"/>
          <p:nvPr/>
        </p:nvSpPr>
        <p:spPr>
          <a:xfrm>
            <a:off x="767277" y="2153144"/>
            <a:ext cx="10088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Main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브랜치에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Feature1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머지한다면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6B16151-9904-444E-975E-B52E15006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50" y="2731361"/>
            <a:ext cx="2943514" cy="32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22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7526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Conflict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해결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C75B1-E3ED-2141-A65A-954B16E312EE}"/>
              </a:ext>
            </a:extLst>
          </p:cNvPr>
          <p:cNvSpPr txBox="1"/>
          <p:nvPr/>
        </p:nvSpPr>
        <p:spPr>
          <a:xfrm>
            <a:off x="767277" y="1639164"/>
            <a:ext cx="10088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 </a:t>
            </a:r>
            <a:r>
              <a:rPr kumimoji="1" lang="ko-KR" altLang="en-US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시 충돌이 일어나면</a:t>
            </a:r>
            <a:r>
              <a:rPr kumimoji="1" lang="en-US" altLang="ko-KR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FAED8-D329-C64D-A5C3-991244D8C806}"/>
              </a:ext>
            </a:extLst>
          </p:cNvPr>
          <p:cNvSpPr txBox="1"/>
          <p:nvPr/>
        </p:nvSpPr>
        <p:spPr>
          <a:xfrm>
            <a:off x="767277" y="2153144"/>
            <a:ext cx="10088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Main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브랜치에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Feature1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머지한다면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0A9B13-DA5E-1D41-AFF1-7CDCC11C88BA}"/>
              </a:ext>
            </a:extLst>
          </p:cNvPr>
          <p:cNvGrpSpPr/>
          <p:nvPr/>
        </p:nvGrpSpPr>
        <p:grpSpPr>
          <a:xfrm>
            <a:off x="868672" y="2881611"/>
            <a:ext cx="7318086" cy="3322321"/>
            <a:chOff x="2152526" y="2881611"/>
            <a:chExt cx="7318086" cy="33223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F841F8-9FBF-5F44-A8EB-CB1615AB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2526" y="2881611"/>
              <a:ext cx="7318086" cy="332232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9D446E-BE6F-A44D-B153-AA01D80B06C5}"/>
                </a:ext>
              </a:extLst>
            </p:cNvPr>
            <p:cNvSpPr/>
            <p:nvPr/>
          </p:nvSpPr>
          <p:spPr>
            <a:xfrm>
              <a:off x="3459163" y="4791345"/>
              <a:ext cx="2045709" cy="2438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E7D2F5-D830-4449-B6F5-F57F15D9D95C}"/>
                </a:ext>
              </a:extLst>
            </p:cNvPr>
            <p:cNvSpPr/>
            <p:nvPr/>
          </p:nvSpPr>
          <p:spPr>
            <a:xfrm>
              <a:off x="3459162" y="3799356"/>
              <a:ext cx="2045709" cy="2438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4EB759-080B-5F49-8F5C-7A50372A6264}"/>
                </a:ext>
              </a:extLst>
            </p:cNvPr>
            <p:cNvSpPr/>
            <p:nvPr/>
          </p:nvSpPr>
          <p:spPr>
            <a:xfrm>
              <a:off x="6012873" y="4420827"/>
              <a:ext cx="3457739" cy="7238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52E2871-6D20-0345-89D4-ACD64DBBB902}"/>
                </a:ext>
              </a:extLst>
            </p:cNvPr>
            <p:cNvSpPr/>
            <p:nvPr/>
          </p:nvSpPr>
          <p:spPr>
            <a:xfrm>
              <a:off x="4285817" y="2907805"/>
              <a:ext cx="443201" cy="3935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2610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7526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Conflict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해결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C75B1-E3ED-2141-A65A-954B16E312EE}"/>
              </a:ext>
            </a:extLst>
          </p:cNvPr>
          <p:cNvSpPr txBox="1"/>
          <p:nvPr/>
        </p:nvSpPr>
        <p:spPr>
          <a:xfrm>
            <a:off x="767277" y="1639164"/>
            <a:ext cx="10088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 </a:t>
            </a:r>
            <a:r>
              <a:rPr kumimoji="1" lang="ko-KR" altLang="en-US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시 충돌이 일어나면</a:t>
            </a:r>
            <a:r>
              <a:rPr kumimoji="1" lang="en-US" altLang="ko-KR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FAED8-D329-C64D-A5C3-991244D8C806}"/>
              </a:ext>
            </a:extLst>
          </p:cNvPr>
          <p:cNvSpPr txBox="1"/>
          <p:nvPr/>
        </p:nvSpPr>
        <p:spPr>
          <a:xfrm>
            <a:off x="767277" y="2153144"/>
            <a:ext cx="10088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Main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브랜치에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Feature1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머지한다면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159424C-ABD3-A54D-A94D-3FEB83F06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7" y="2752517"/>
            <a:ext cx="6204585" cy="36113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5B5D73-B7DF-E949-8CBE-DBE53734A869}"/>
              </a:ext>
            </a:extLst>
          </p:cNvPr>
          <p:cNvSpPr/>
          <p:nvPr/>
        </p:nvSpPr>
        <p:spPr>
          <a:xfrm>
            <a:off x="1339274" y="4965772"/>
            <a:ext cx="2152072" cy="4559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F36B6-4C74-874B-9153-22956C6CCA4C}"/>
              </a:ext>
            </a:extLst>
          </p:cNvPr>
          <p:cNvSpPr/>
          <p:nvPr/>
        </p:nvSpPr>
        <p:spPr>
          <a:xfrm>
            <a:off x="1339273" y="5446062"/>
            <a:ext cx="2493817" cy="4559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7EB26-C67A-E744-9092-FA3631315347}"/>
              </a:ext>
            </a:extLst>
          </p:cNvPr>
          <p:cNvSpPr txBox="1"/>
          <p:nvPr/>
        </p:nvSpPr>
        <p:spPr>
          <a:xfrm>
            <a:off x="3604864" y="5018827"/>
            <a:ext cx="426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메인 </a:t>
            </a:r>
            <a:r>
              <a:rPr kumimoji="1" lang="ko-KR" altLang="en-US" sz="1600" b="1" dirty="0" err="1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브랜치의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소스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D75E6A-3C36-FD47-8C29-51EC55C04608}"/>
              </a:ext>
            </a:extLst>
          </p:cNvPr>
          <p:cNvSpPr txBox="1"/>
          <p:nvPr/>
        </p:nvSpPr>
        <p:spPr>
          <a:xfrm>
            <a:off x="3962400" y="5563481"/>
            <a:ext cx="426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feature1 </a:t>
            </a:r>
            <a:r>
              <a:rPr kumimoji="1" lang="ko-KR" altLang="en-US" sz="1600" b="1" dirty="0" err="1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브랜치의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소스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0ACAB2-3E8E-FC42-990C-75AAF8FDAC7E}"/>
              </a:ext>
            </a:extLst>
          </p:cNvPr>
          <p:cNvGrpSpPr/>
          <p:nvPr/>
        </p:nvGrpSpPr>
        <p:grpSpPr>
          <a:xfrm>
            <a:off x="8772266" y="3554122"/>
            <a:ext cx="2105444" cy="2105444"/>
            <a:chOff x="8377603" y="3392851"/>
            <a:chExt cx="2105444" cy="210544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2D4EDAC-D12E-8241-9E03-74842FF76958}"/>
                </a:ext>
              </a:extLst>
            </p:cNvPr>
            <p:cNvSpPr/>
            <p:nvPr/>
          </p:nvSpPr>
          <p:spPr>
            <a:xfrm>
              <a:off x="8377603" y="3392851"/>
              <a:ext cx="2105444" cy="21054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6CA0E7-53B3-7A46-BE46-606F8A735667}"/>
                </a:ext>
              </a:extLst>
            </p:cNvPr>
            <p:cNvSpPr txBox="1"/>
            <p:nvPr/>
          </p:nvSpPr>
          <p:spPr>
            <a:xfrm>
              <a:off x="8774544" y="3845409"/>
              <a:ext cx="131156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3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양자 택일</a:t>
              </a:r>
              <a:r>
                <a:rPr kumimoji="1" lang="en-US" altLang="ko-KR" sz="3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!</a:t>
              </a:r>
            </a:p>
          </p:txBody>
        </p:sp>
      </p:grp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E7096DB8-9CB3-A549-8350-6F5AA2E6C755}"/>
              </a:ext>
            </a:extLst>
          </p:cNvPr>
          <p:cNvSpPr/>
          <p:nvPr/>
        </p:nvSpPr>
        <p:spPr>
          <a:xfrm>
            <a:off x="7514528" y="4253676"/>
            <a:ext cx="842811" cy="7063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067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7526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Conflict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해결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C75B1-E3ED-2141-A65A-954B16E312EE}"/>
              </a:ext>
            </a:extLst>
          </p:cNvPr>
          <p:cNvSpPr txBox="1"/>
          <p:nvPr/>
        </p:nvSpPr>
        <p:spPr>
          <a:xfrm>
            <a:off x="767277" y="1639164"/>
            <a:ext cx="10088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 </a:t>
            </a:r>
            <a:r>
              <a:rPr kumimoji="1" lang="ko-KR" altLang="en-US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시 충돌이 일어나면</a:t>
            </a:r>
            <a:r>
              <a:rPr kumimoji="1" lang="en-US" altLang="ko-KR" sz="20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FAED8-D329-C64D-A5C3-991244D8C806}"/>
              </a:ext>
            </a:extLst>
          </p:cNvPr>
          <p:cNvSpPr txBox="1"/>
          <p:nvPr/>
        </p:nvSpPr>
        <p:spPr>
          <a:xfrm>
            <a:off x="767277" y="2153144"/>
            <a:ext cx="10088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Main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브랜치에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Feature1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머지한다면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8DAF97-1520-1E44-99AA-AFD05F1EEEEB}"/>
              </a:ext>
            </a:extLst>
          </p:cNvPr>
          <p:cNvGrpSpPr/>
          <p:nvPr/>
        </p:nvGrpSpPr>
        <p:grpSpPr>
          <a:xfrm>
            <a:off x="767277" y="2845111"/>
            <a:ext cx="5227123" cy="2497093"/>
            <a:chOff x="767277" y="2800332"/>
            <a:chExt cx="7124700" cy="3403600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DDCF96-9C90-E744-84CC-C0BA10B71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277" y="2800332"/>
              <a:ext cx="7124700" cy="34036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15B5D73-B7DF-E949-8CBE-DBE53734A869}"/>
                </a:ext>
              </a:extLst>
            </p:cNvPr>
            <p:cNvSpPr/>
            <p:nvPr/>
          </p:nvSpPr>
          <p:spPr>
            <a:xfrm>
              <a:off x="2826328" y="4046159"/>
              <a:ext cx="2105890" cy="3780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56F36B6-4C74-874B-9153-22956C6CCA4C}"/>
                </a:ext>
              </a:extLst>
            </p:cNvPr>
            <p:cNvSpPr/>
            <p:nvPr/>
          </p:nvSpPr>
          <p:spPr>
            <a:xfrm>
              <a:off x="5643418" y="5409117"/>
              <a:ext cx="2105891" cy="4559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82C1D9E-1E4D-7148-87EE-CEC0C3A50034}"/>
                </a:ext>
              </a:extLst>
            </p:cNvPr>
            <p:cNvSpPr/>
            <p:nvPr/>
          </p:nvSpPr>
          <p:spPr>
            <a:xfrm>
              <a:off x="863600" y="4785953"/>
              <a:ext cx="1694873" cy="4559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A638422-7E1B-DD48-A811-003E4A71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44" y="2845111"/>
            <a:ext cx="4509518" cy="24970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11E9C7-D8D6-EE4F-8B29-147C7B5951C1}"/>
              </a:ext>
            </a:extLst>
          </p:cNvPr>
          <p:cNvSpPr txBox="1"/>
          <p:nvPr/>
        </p:nvSpPr>
        <p:spPr>
          <a:xfrm>
            <a:off x="767276" y="5634061"/>
            <a:ext cx="10088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* 다른 작업자가 작업한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머지할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땐 해당 작업자와 충분한 논의 필요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6855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0521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Fork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복제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Fork 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란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2010980"/>
            <a:ext cx="100885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다른사람의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원격 저장소에서 어떤 부분을 수정하거나 추가 기능을 넣고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싶을때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해당 원격 저장소를 내 원격 저장소에 그대로 복제하는 것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전문용어로 </a:t>
            </a:r>
            <a:r>
              <a:rPr kumimoji="1" lang="en-US" altLang="ko-KR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“</a:t>
            </a:r>
            <a:r>
              <a:rPr kumimoji="1" lang="ko-KR" altLang="en-US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포크뜬다</a:t>
            </a:r>
            <a:r>
              <a:rPr kumimoji="1" lang="en-US" altLang="ko-KR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”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라고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한다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5E3690-0CBF-764C-9129-70ED9CBF48F1}"/>
              </a:ext>
            </a:extLst>
          </p:cNvPr>
          <p:cNvGrpSpPr/>
          <p:nvPr/>
        </p:nvGrpSpPr>
        <p:grpSpPr>
          <a:xfrm>
            <a:off x="7117212" y="3102074"/>
            <a:ext cx="3659734" cy="1013725"/>
            <a:chOff x="996868" y="4054762"/>
            <a:chExt cx="4396509" cy="101372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942964-5163-8A4C-AEB8-DEB403515E14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2C7EFA-72E8-9D43-BD9E-020F4EDADFEE}"/>
                </a:ext>
              </a:extLst>
            </p:cNvPr>
            <p:cNvSpPr txBox="1"/>
            <p:nvPr/>
          </p:nvSpPr>
          <p:spPr>
            <a:xfrm>
              <a:off x="1233713" y="4269236"/>
              <a:ext cx="4028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남의 </a:t>
              </a:r>
              <a:r>
                <a:rPr kumimoji="1" lang="en-US" altLang="ko-KR" sz="1600" b="1" dirty="0" err="1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Github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Remote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원격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8FF790-0508-D641-9381-2FB1179D1675}"/>
              </a:ext>
            </a:extLst>
          </p:cNvPr>
          <p:cNvGrpSpPr/>
          <p:nvPr/>
        </p:nvGrpSpPr>
        <p:grpSpPr>
          <a:xfrm>
            <a:off x="1459232" y="4460665"/>
            <a:ext cx="3662218" cy="1235416"/>
            <a:chOff x="996869" y="4054763"/>
            <a:chExt cx="3662218" cy="12354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E07A09-A494-B841-A68E-FBD3AE66807B}"/>
                </a:ext>
              </a:extLst>
            </p:cNvPr>
            <p:cNvSpPr/>
            <p:nvPr/>
          </p:nvSpPr>
          <p:spPr>
            <a:xfrm>
              <a:off x="996869" y="4054763"/>
              <a:ext cx="3662218" cy="12354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EAB4BE-FA87-064B-B8DC-C29396EC424C}"/>
                </a:ext>
              </a:extLst>
            </p:cNvPr>
            <p:cNvSpPr txBox="1"/>
            <p:nvPr/>
          </p:nvSpPr>
          <p:spPr>
            <a:xfrm>
              <a:off x="1210974" y="4380083"/>
              <a:ext cx="309880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나의 작업 폴더 </a:t>
              </a:r>
              <a:endPara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algn="ctr"/>
              <a:r>
                <a:rPr kumimoji="1" lang="en-US" altLang="ko-KR" sz="16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(Working Directory)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5C104A-BF3F-764E-9D18-5EAD6460E377}"/>
              </a:ext>
            </a:extLst>
          </p:cNvPr>
          <p:cNvGrpSpPr/>
          <p:nvPr/>
        </p:nvGrpSpPr>
        <p:grpSpPr>
          <a:xfrm>
            <a:off x="1459232" y="3265804"/>
            <a:ext cx="3662218" cy="1013725"/>
            <a:chOff x="996868" y="4054762"/>
            <a:chExt cx="4396509" cy="10137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0379D77-8B79-1346-AB16-BD1B6FEC362A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8756D7-5F17-F144-8EE8-DF97636D0E0C}"/>
                </a:ext>
              </a:extLst>
            </p:cNvPr>
            <p:cNvSpPr txBox="1"/>
            <p:nvPr/>
          </p:nvSpPr>
          <p:spPr>
            <a:xfrm>
              <a:off x="1233713" y="4272435"/>
              <a:ext cx="39010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Local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로컬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E02538-A2B8-3645-A0B5-FA7C08251FC8}"/>
              </a:ext>
            </a:extLst>
          </p:cNvPr>
          <p:cNvSpPr/>
          <p:nvPr/>
        </p:nvSpPr>
        <p:spPr>
          <a:xfrm>
            <a:off x="655783" y="2817091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A6BFFF-6168-CD4B-9223-2C3574C02D7A}"/>
              </a:ext>
            </a:extLst>
          </p:cNvPr>
          <p:cNvSpPr txBox="1"/>
          <p:nvPr/>
        </p:nvSpPr>
        <p:spPr>
          <a:xfrm>
            <a:off x="3009075" y="6183697"/>
            <a:ext cx="81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8B0E0C-3194-F04B-8539-84B4B8981BBF}"/>
              </a:ext>
            </a:extLst>
          </p:cNvPr>
          <p:cNvSpPr/>
          <p:nvPr/>
        </p:nvSpPr>
        <p:spPr>
          <a:xfrm>
            <a:off x="6189612" y="2817091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685C48-FA00-E040-A228-77819E6643FF}"/>
              </a:ext>
            </a:extLst>
          </p:cNvPr>
          <p:cNvSpPr txBox="1"/>
          <p:nvPr/>
        </p:nvSpPr>
        <p:spPr>
          <a:xfrm>
            <a:off x="8504662" y="6183745"/>
            <a:ext cx="88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온라인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1BBAC1-31BB-7147-B827-46753C321C99}"/>
              </a:ext>
            </a:extLst>
          </p:cNvPr>
          <p:cNvSpPr txBox="1"/>
          <p:nvPr/>
        </p:nvSpPr>
        <p:spPr>
          <a:xfrm>
            <a:off x="9239567" y="4179798"/>
            <a:ext cx="1322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Fork </a:t>
            </a:r>
            <a:r>
              <a:rPr kumimoji="1" lang="ko-KR" altLang="en-US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복제</a:t>
            </a:r>
            <a:endParaRPr kumimoji="1" lang="en-US" altLang="ko-KR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425668-3534-ED41-ABA4-70CCA3A31FB6}"/>
              </a:ext>
            </a:extLst>
          </p:cNvPr>
          <p:cNvGrpSpPr/>
          <p:nvPr/>
        </p:nvGrpSpPr>
        <p:grpSpPr>
          <a:xfrm>
            <a:off x="7117212" y="4761028"/>
            <a:ext cx="3659734" cy="1013725"/>
            <a:chOff x="996868" y="4054762"/>
            <a:chExt cx="4396509" cy="101372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B0520E0-0EE4-2A45-87D8-F8566C68F962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485BAD-0248-CC4C-B09A-20411CBA2960}"/>
                </a:ext>
              </a:extLst>
            </p:cNvPr>
            <p:cNvSpPr txBox="1"/>
            <p:nvPr/>
          </p:nvSpPr>
          <p:spPr>
            <a:xfrm>
              <a:off x="1233713" y="4281566"/>
              <a:ext cx="40287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나의 </a:t>
              </a:r>
              <a:r>
                <a:rPr kumimoji="1" lang="en-US" altLang="ko-KR" sz="1600" b="1" dirty="0" err="1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Github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Remote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원격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sp>
        <p:nvSpPr>
          <p:cNvPr id="35" name="아래쪽 화살표[D] 34">
            <a:extLst>
              <a:ext uri="{FF2B5EF4-FFF2-40B4-BE49-F238E27FC236}">
                <a16:creationId xmlns:a16="http://schemas.microsoft.com/office/drawing/2014/main" id="{31984210-1325-544E-88A2-AFF22A08B8B8}"/>
              </a:ext>
            </a:extLst>
          </p:cNvPr>
          <p:cNvSpPr/>
          <p:nvPr/>
        </p:nvSpPr>
        <p:spPr>
          <a:xfrm rot="7842696">
            <a:off x="5874350" y="3845151"/>
            <a:ext cx="584976" cy="14296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0571AF-0721-F749-B3F5-FB14F5CB49C2}"/>
              </a:ext>
            </a:extLst>
          </p:cNvPr>
          <p:cNvSpPr txBox="1"/>
          <p:nvPr/>
        </p:nvSpPr>
        <p:spPr>
          <a:xfrm>
            <a:off x="5481756" y="3671967"/>
            <a:ext cx="1322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Clone </a:t>
            </a:r>
            <a:r>
              <a:rPr kumimoji="1" lang="ko-KR" altLang="en-US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복제</a:t>
            </a:r>
            <a:endParaRPr kumimoji="1" lang="en-US" altLang="ko-KR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8" name="아래쪽 화살표[D] 27">
            <a:extLst>
              <a:ext uri="{FF2B5EF4-FFF2-40B4-BE49-F238E27FC236}">
                <a16:creationId xmlns:a16="http://schemas.microsoft.com/office/drawing/2014/main" id="{F96C7A08-B88B-A04C-B577-DDF622A53EA6}"/>
              </a:ext>
            </a:extLst>
          </p:cNvPr>
          <p:cNvSpPr/>
          <p:nvPr/>
        </p:nvSpPr>
        <p:spPr>
          <a:xfrm>
            <a:off x="8642692" y="4019511"/>
            <a:ext cx="658985" cy="83780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7322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0521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Fork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복제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6FF1124-7051-F44D-8A8D-69A5C230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51" y="2660073"/>
            <a:ext cx="8625298" cy="32148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6B52B4E-37DE-9D42-BC0F-8A7A63D62C82}"/>
              </a:ext>
            </a:extLst>
          </p:cNvPr>
          <p:cNvSpPr txBox="1"/>
          <p:nvPr/>
        </p:nvSpPr>
        <p:spPr>
          <a:xfrm>
            <a:off x="767277" y="1386536"/>
            <a:ext cx="10088585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다른 계정으로 접속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원하는 레포지토리에 </a:t>
            </a:r>
            <a:r>
              <a:rPr kumimoji="1" lang="en-US" altLang="ko-KR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페이지 접속 후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Fork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버튼 클릭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2616CD-307C-0941-815F-A13A9607D86D}"/>
              </a:ext>
            </a:extLst>
          </p:cNvPr>
          <p:cNvSpPr/>
          <p:nvPr/>
        </p:nvSpPr>
        <p:spPr>
          <a:xfrm>
            <a:off x="8143016" y="3214256"/>
            <a:ext cx="816257" cy="323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2583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0521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Fork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복제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C7F809-4AFF-DB4D-9A2A-BB0064BA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1987550"/>
            <a:ext cx="46863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75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0521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Fork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복제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1EB2009-43B6-F44F-B97F-15C8C1346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99" y="2036617"/>
            <a:ext cx="9224795" cy="373611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2616CD-307C-0941-815F-A13A9607D86D}"/>
              </a:ext>
            </a:extLst>
          </p:cNvPr>
          <p:cNvSpPr/>
          <p:nvPr/>
        </p:nvSpPr>
        <p:spPr>
          <a:xfrm>
            <a:off x="1381997" y="2496127"/>
            <a:ext cx="2257130" cy="41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301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8889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Request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1B97-7C6E-5344-9FFB-44580392BAB4}"/>
              </a:ext>
            </a:extLst>
          </p:cNvPr>
          <p:cNvSpPr txBox="1"/>
          <p:nvPr/>
        </p:nvSpPr>
        <p:spPr>
          <a:xfrm>
            <a:off x="767277" y="1498482"/>
            <a:ext cx="853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Request 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란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2010980"/>
            <a:ext cx="10088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다른 사람에게 내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해 달라고 하는 요청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A82596-0FB8-B044-B3BA-E402F3889F78}"/>
              </a:ext>
            </a:extLst>
          </p:cNvPr>
          <p:cNvSpPr txBox="1"/>
          <p:nvPr/>
        </p:nvSpPr>
        <p:spPr>
          <a:xfrm>
            <a:off x="767277" y="3059668"/>
            <a:ext cx="10088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사례 </a:t>
            </a:r>
            <a:r>
              <a:rPr kumimoji="1" lang="en-US" altLang="ko-KR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1</a:t>
            </a:r>
            <a:r>
              <a:rPr kumimoji="1" lang="ko-KR" altLang="en-US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한 원격 저장소에서 내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하기전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피드백을 요청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E0C945-8720-394B-8621-F2002FB455B7}"/>
              </a:ext>
            </a:extLst>
          </p:cNvPr>
          <p:cNvSpPr txBox="1"/>
          <p:nvPr/>
        </p:nvSpPr>
        <p:spPr>
          <a:xfrm>
            <a:off x="767274" y="3605288"/>
            <a:ext cx="10088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사례 </a:t>
            </a:r>
            <a:r>
              <a:rPr kumimoji="1" lang="en-US" altLang="ko-KR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2</a:t>
            </a:r>
            <a:r>
              <a:rPr kumimoji="1" lang="ko-KR" altLang="en-US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Fork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뜬 저장소에서 원본 저장소에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개발 완료 후 원본 저장소에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요청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!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82C5DC-359C-1345-821E-49E3587481E1}"/>
              </a:ext>
            </a:extLst>
          </p:cNvPr>
          <p:cNvGrpSpPr/>
          <p:nvPr/>
        </p:nvGrpSpPr>
        <p:grpSpPr>
          <a:xfrm>
            <a:off x="767273" y="4807140"/>
            <a:ext cx="9171054" cy="1082363"/>
            <a:chOff x="767274" y="4446911"/>
            <a:chExt cx="7786469" cy="108236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092CE4D-D932-0E4B-BBDB-79FEAF5C2830}"/>
                </a:ext>
              </a:extLst>
            </p:cNvPr>
            <p:cNvSpPr/>
            <p:nvPr/>
          </p:nvSpPr>
          <p:spPr>
            <a:xfrm>
              <a:off x="767274" y="4446911"/>
              <a:ext cx="7786469" cy="10823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202B97-1F51-C14A-BE33-A6CDB69ACC33}"/>
                </a:ext>
              </a:extLst>
            </p:cNvPr>
            <p:cNvSpPr txBox="1"/>
            <p:nvPr/>
          </p:nvSpPr>
          <p:spPr>
            <a:xfrm>
              <a:off x="1031987" y="4529903"/>
              <a:ext cx="7257043" cy="874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어떤 부분을 어떻게 수정했는지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,</a:t>
              </a: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</a:t>
              </a:r>
              <a:endParaRPr kumimoji="1" lang="en-US" altLang="ko-KR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피드백 요청하는 부분은 정확히 어떤 파일의 어느 부분인지 기입한다</a:t>
              </a:r>
              <a:r>
                <a:rPr kumimoji="1" lang="en-US" altLang="ko-KR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491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8889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Request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1419653"/>
            <a:ext cx="10088585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Feature1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브랜치에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푸시하게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되면 </a:t>
            </a:r>
            <a:r>
              <a:rPr kumimoji="1" lang="en-US" altLang="ko-KR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페이지에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Compare &amp; pull request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버튼 생김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또는 세번째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Requests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탭 클릭해 생성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2FDFEB4-B56C-9346-BCED-0B8350C6996B}"/>
              </a:ext>
            </a:extLst>
          </p:cNvPr>
          <p:cNvGrpSpPr/>
          <p:nvPr/>
        </p:nvGrpSpPr>
        <p:grpSpPr>
          <a:xfrm>
            <a:off x="858982" y="2708863"/>
            <a:ext cx="9633527" cy="3709900"/>
            <a:chOff x="858982" y="2708863"/>
            <a:chExt cx="9633527" cy="3709900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987C9E-09F4-5348-9363-740BBB81B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982" y="2708863"/>
              <a:ext cx="9633527" cy="37099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C37472-9E3A-C54E-8B01-E963DECC5FAA}"/>
                </a:ext>
              </a:extLst>
            </p:cNvPr>
            <p:cNvSpPr/>
            <p:nvPr/>
          </p:nvSpPr>
          <p:spPr>
            <a:xfrm>
              <a:off x="988291" y="3736194"/>
              <a:ext cx="7001164" cy="6257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E1DCCA6-80BB-E64F-B6DB-A62E1103C4BB}"/>
                </a:ext>
              </a:extLst>
            </p:cNvPr>
            <p:cNvSpPr/>
            <p:nvPr/>
          </p:nvSpPr>
          <p:spPr>
            <a:xfrm>
              <a:off x="2586182" y="3022685"/>
              <a:ext cx="997527" cy="6257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804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0812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설치 </a:t>
            </a:r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(MAC)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3ADFB-FAF5-2D46-A546-583254452580}"/>
              </a:ext>
            </a:extLst>
          </p:cNvPr>
          <p:cNvSpPr txBox="1"/>
          <p:nvPr/>
        </p:nvSpPr>
        <p:spPr>
          <a:xfrm>
            <a:off x="809949" y="174377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사전 준비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Homebrew 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설치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A435B-052C-B748-A747-F962F8DE5CB7}"/>
              </a:ext>
            </a:extLst>
          </p:cNvPr>
          <p:cNvSpPr txBox="1"/>
          <p:nvPr/>
        </p:nvSpPr>
        <p:spPr>
          <a:xfrm>
            <a:off x="809949" y="2364153"/>
            <a:ext cx="37433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brew.sh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/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index_ko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D945C-486E-0A41-8B80-0A4F9F611DCB}"/>
              </a:ext>
            </a:extLst>
          </p:cNvPr>
          <p:cNvSpPr txBox="1"/>
          <p:nvPr/>
        </p:nvSpPr>
        <p:spPr>
          <a:xfrm>
            <a:off x="809949" y="3891226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Homebrew 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란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  <a:endParaRPr kumimoji="1" lang="ko-Kore-KR" altLang="en-US" sz="24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8C7CB-2F49-A24A-8480-2B5FCA59A010}"/>
              </a:ext>
            </a:extLst>
          </p:cNvPr>
          <p:cNvSpPr txBox="1"/>
          <p:nvPr/>
        </p:nvSpPr>
        <p:spPr>
          <a:xfrm>
            <a:off x="809949" y="4511607"/>
            <a:ext cx="55402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Mac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환경에서 제공하지 않는 유용한 패키지를 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설치할 수 있도록 도와주는 패키지 관리자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638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8889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Request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921392" y="1394813"/>
            <a:ext cx="5474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어떤 </a:t>
            </a:r>
            <a:r>
              <a:rPr kumimoji="1" lang="ko-KR" altLang="en-US" sz="1600" b="1" dirty="0" err="1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브랜치에서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어떤 </a:t>
            </a:r>
            <a:r>
              <a:rPr kumimoji="1" lang="ko-KR" altLang="en-US" sz="1600" b="1" dirty="0" err="1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브랜치로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요청할 것인지 설정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D3EAF0-FA85-CE49-A233-C56FB31B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5" y="251915"/>
            <a:ext cx="5474791" cy="64317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D651ED-9FA8-AC46-9D3B-FF05EF054985}"/>
              </a:ext>
            </a:extLst>
          </p:cNvPr>
          <p:cNvSpPr/>
          <p:nvPr/>
        </p:nvSpPr>
        <p:spPr>
          <a:xfrm>
            <a:off x="6604000" y="1394691"/>
            <a:ext cx="5336246" cy="360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4485ED-2C20-E34B-ABB5-9B419FC0771D}"/>
              </a:ext>
            </a:extLst>
          </p:cNvPr>
          <p:cNvSpPr/>
          <p:nvPr/>
        </p:nvSpPr>
        <p:spPr>
          <a:xfrm>
            <a:off x="6604000" y="1874090"/>
            <a:ext cx="3897745" cy="1681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2ECE11-667C-8341-9BED-AA949752C553}"/>
              </a:ext>
            </a:extLst>
          </p:cNvPr>
          <p:cNvSpPr/>
          <p:nvPr/>
        </p:nvSpPr>
        <p:spPr>
          <a:xfrm>
            <a:off x="6603999" y="4095915"/>
            <a:ext cx="5336246" cy="2009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7FCE0-ADE8-EB4B-A4BF-730C168C2F6D}"/>
              </a:ext>
            </a:extLst>
          </p:cNvPr>
          <p:cNvSpPr txBox="1"/>
          <p:nvPr/>
        </p:nvSpPr>
        <p:spPr>
          <a:xfrm>
            <a:off x="1067461" y="2530378"/>
            <a:ext cx="532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request 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메시지 작성 부분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167D1-4A2E-2142-94E5-BE7CC1A5B3F9}"/>
              </a:ext>
            </a:extLst>
          </p:cNvPr>
          <p:cNvSpPr txBox="1"/>
          <p:nvPr/>
        </p:nvSpPr>
        <p:spPr>
          <a:xfrm>
            <a:off x="1136732" y="4915909"/>
            <a:ext cx="5328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할 두 </a:t>
            </a:r>
            <a:r>
              <a:rPr kumimoji="1" lang="ko-KR" altLang="en-US" sz="1600" b="1" dirty="0" err="1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브랜치의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소스코드 비교 부분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7661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8889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Request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1334276"/>
            <a:ext cx="10088585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Fork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복제한 저장소에서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푸시하게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되면 </a:t>
            </a:r>
            <a:r>
              <a:rPr kumimoji="1" lang="en-US" altLang="ko-KR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페이지에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Compare &amp; pull request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버튼 생김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또는 세번째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Requests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탭 클릭해 생성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7C72A-1842-9E4A-BF92-731A7DFEE3B6}"/>
              </a:ext>
            </a:extLst>
          </p:cNvPr>
          <p:cNvGrpSpPr/>
          <p:nvPr/>
        </p:nvGrpSpPr>
        <p:grpSpPr>
          <a:xfrm>
            <a:off x="1126835" y="2444226"/>
            <a:ext cx="9134764" cy="3948622"/>
            <a:chOff x="1117599" y="2425753"/>
            <a:chExt cx="9134764" cy="3948622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046B5003-0426-8A49-9507-ED4CB8B1F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599" y="2425753"/>
              <a:ext cx="9134764" cy="394862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C37472-9E3A-C54E-8B01-E963DECC5FAA}"/>
                </a:ext>
              </a:extLst>
            </p:cNvPr>
            <p:cNvSpPr/>
            <p:nvPr/>
          </p:nvSpPr>
          <p:spPr>
            <a:xfrm>
              <a:off x="1283853" y="3521363"/>
              <a:ext cx="6594765" cy="5980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E1DCCA6-80BB-E64F-B6DB-A62E1103C4BB}"/>
                </a:ext>
              </a:extLst>
            </p:cNvPr>
            <p:cNvSpPr/>
            <p:nvPr/>
          </p:nvSpPr>
          <p:spPr>
            <a:xfrm>
              <a:off x="1283854" y="2425753"/>
              <a:ext cx="2373746" cy="5298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994FBC-EBFD-F84E-BF1D-647AFC0FEF16}"/>
                </a:ext>
              </a:extLst>
            </p:cNvPr>
            <p:cNvSpPr/>
            <p:nvPr/>
          </p:nvSpPr>
          <p:spPr>
            <a:xfrm>
              <a:off x="2055090" y="3020291"/>
              <a:ext cx="900546" cy="3163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83179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42A5DF-1932-F74C-99C5-EE20B5EF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25" y="3161145"/>
            <a:ext cx="10088585" cy="1392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8889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Request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1493744"/>
            <a:ext cx="10088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request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한 저장소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&amp;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/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대상 저장소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&amp;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브랜치를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선택할 수 있다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C37472-9E3A-C54E-8B01-E963DECC5FAA}"/>
              </a:ext>
            </a:extLst>
          </p:cNvPr>
          <p:cNvSpPr/>
          <p:nvPr/>
        </p:nvSpPr>
        <p:spPr>
          <a:xfrm>
            <a:off x="1228435" y="3786907"/>
            <a:ext cx="3186547" cy="4064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BE42EF-6A09-B644-89BB-978BC92596C5}"/>
              </a:ext>
            </a:extLst>
          </p:cNvPr>
          <p:cNvSpPr/>
          <p:nvPr/>
        </p:nvSpPr>
        <p:spPr>
          <a:xfrm>
            <a:off x="4645891" y="3800762"/>
            <a:ext cx="3629891" cy="4064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494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93637-88F2-3347-887B-5725E98F818B}"/>
              </a:ext>
            </a:extLst>
          </p:cNvPr>
          <p:cNvSpPr txBox="1"/>
          <p:nvPr/>
        </p:nvSpPr>
        <p:spPr>
          <a:xfrm>
            <a:off x="4952097" y="3121223"/>
            <a:ext cx="22878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다른 사용법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188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8908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터미널에서 사용하기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1493744"/>
            <a:ext cx="10088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 clone [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원격 저장소 주소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]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10F9F53-20EA-1947-91CB-1186E7A7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08" y="2613652"/>
            <a:ext cx="9038183" cy="346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9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8908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터미널에서 사용하기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1493744"/>
            <a:ext cx="10088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9AF50-3E77-AF43-BB04-28F8B332FEBB}"/>
              </a:ext>
            </a:extLst>
          </p:cNvPr>
          <p:cNvSpPr txBox="1"/>
          <p:nvPr/>
        </p:nvSpPr>
        <p:spPr>
          <a:xfrm>
            <a:off x="767276" y="1955409"/>
            <a:ext cx="100885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저장소의 상태를 보여준다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3899485-0B5B-6143-87D5-4B3E0FAB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82" y="2676225"/>
            <a:ext cx="10179636" cy="39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23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8908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터미널에서 사용하기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1493744"/>
            <a:ext cx="10088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 add [</a:t>
            </a:r>
            <a:r>
              <a:rPr kumimoji="1" lang="ko-KR" altLang="en-US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파일경로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]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5630D7B-B9F2-4042-AF15-F7312457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72" y="2125389"/>
            <a:ext cx="9716655" cy="3723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F6ADA-236D-5C40-A14B-640C7627F335}"/>
              </a:ext>
            </a:extLst>
          </p:cNvPr>
          <p:cNvSpPr txBox="1"/>
          <p:nvPr/>
        </p:nvSpPr>
        <p:spPr>
          <a:xfrm>
            <a:off x="767276" y="5926902"/>
            <a:ext cx="10088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*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add –</a:t>
            </a:r>
            <a:r>
              <a:rPr kumimoji="1" lang="en-US" altLang="ko-KR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i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: 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추가되지 않은 파일들 모두 한번에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Staging Area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 추가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38679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8908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터미널에서 사용하기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1493744"/>
            <a:ext cx="10088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 rm --cached [</a:t>
            </a:r>
            <a:r>
              <a:rPr kumimoji="1" lang="ko-KR" altLang="en-US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파일경로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F6ADA-236D-5C40-A14B-640C7627F335}"/>
              </a:ext>
            </a:extLst>
          </p:cNvPr>
          <p:cNvSpPr txBox="1"/>
          <p:nvPr/>
        </p:nvSpPr>
        <p:spPr>
          <a:xfrm>
            <a:off x="767276" y="5926902"/>
            <a:ext cx="10088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*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rm –r --cached : Staging Area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의 모든 파일을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Working Directory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내린다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F387C-CB1A-4342-A3FE-C7E059A4BB2F}"/>
              </a:ext>
            </a:extLst>
          </p:cNvPr>
          <p:cNvSpPr txBox="1"/>
          <p:nvPr/>
        </p:nvSpPr>
        <p:spPr>
          <a:xfrm>
            <a:off x="767275" y="2036229"/>
            <a:ext cx="100885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Staging Area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add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된 파일을 다시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Working Directory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내린다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4E85E66-BCA2-C845-B721-DA9C69E13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2" y="2547936"/>
            <a:ext cx="8035636" cy="32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8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8908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터미널에서 사용하기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1493744"/>
            <a:ext cx="10088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 commit –m“</a:t>
            </a:r>
            <a:r>
              <a:rPr kumimoji="1" lang="ko-KR" altLang="en-US" sz="24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커밋</a:t>
            </a:r>
            <a:r>
              <a:rPr kumimoji="1" lang="ko-KR" altLang="en-US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메시지</a:t>
            </a:r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”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BE53002-A84E-624D-9606-E6B3A112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33" y="2378320"/>
            <a:ext cx="9519734" cy="38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821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8908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터미널에서 사용하기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1493744"/>
            <a:ext cx="10088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 push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BC47A8-1817-F545-986A-14FCDAA0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5" y="2179532"/>
            <a:ext cx="9688945" cy="3893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6CEB6D-27B1-A748-AB50-0623ADC67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87" y="3057236"/>
            <a:ext cx="4068922" cy="31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42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0812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설치 </a:t>
            </a:r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(MAC)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8C7CB-2F49-A24A-8480-2B5FCA59A010}"/>
              </a:ext>
            </a:extLst>
          </p:cNvPr>
          <p:cNvSpPr txBox="1"/>
          <p:nvPr/>
        </p:nvSpPr>
        <p:spPr>
          <a:xfrm>
            <a:off x="809949" y="2094690"/>
            <a:ext cx="186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1.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터미널 실행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F60D2-75B3-5645-8DC4-479C45E6606D}"/>
              </a:ext>
            </a:extLst>
          </p:cNvPr>
          <p:cNvSpPr txBox="1"/>
          <p:nvPr/>
        </p:nvSpPr>
        <p:spPr>
          <a:xfrm>
            <a:off x="809949" y="2813324"/>
            <a:ext cx="3033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2.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brew 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intall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git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입력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B24FB-0F66-4842-8A71-DB45A11FF386}"/>
              </a:ext>
            </a:extLst>
          </p:cNvPr>
          <p:cNvSpPr txBox="1"/>
          <p:nvPr/>
        </p:nvSpPr>
        <p:spPr>
          <a:xfrm>
            <a:off x="809949" y="3531958"/>
            <a:ext cx="3557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3.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–version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입력해 확인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6D109-B058-C045-AA0F-ACD0D893EA1D}"/>
              </a:ext>
            </a:extLst>
          </p:cNvPr>
          <p:cNvSpPr txBox="1"/>
          <p:nvPr/>
        </p:nvSpPr>
        <p:spPr>
          <a:xfrm>
            <a:off x="809949" y="4250592"/>
            <a:ext cx="6098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4.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Config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설정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(User Name / User Email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설정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4701B-959A-3C4C-97C0-D8A9089399DD}"/>
              </a:ext>
            </a:extLst>
          </p:cNvPr>
          <p:cNvSpPr txBox="1"/>
          <p:nvPr/>
        </p:nvSpPr>
        <p:spPr>
          <a:xfrm>
            <a:off x="809949" y="4969226"/>
            <a:ext cx="1609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5.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설치 완료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3281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8908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터미널에서 사용하기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1493744"/>
            <a:ext cx="10088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git log --decorate --graph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8E9FD55-5B5B-C14B-97DE-C5D797ED7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52" y="2128824"/>
            <a:ext cx="6759233" cy="47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069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43236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VSCode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에서 사용하기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8C9E0-315C-C549-89FA-9E91B6108A57}"/>
              </a:ext>
            </a:extLst>
          </p:cNvPr>
          <p:cNvSpPr txBox="1"/>
          <p:nvPr/>
        </p:nvSpPr>
        <p:spPr>
          <a:xfrm>
            <a:off x="767277" y="1493744"/>
            <a:ext cx="10088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u="sng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VSCode</a:t>
            </a:r>
            <a:r>
              <a:rPr kumimoji="1" lang="ko-KR" altLang="en-US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란</a:t>
            </a:r>
            <a:r>
              <a:rPr kumimoji="1" lang="en-US" altLang="ko-KR" sz="2400" b="1" u="sng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A7995-24C5-1648-A97F-FD59ABCD149B}"/>
              </a:ext>
            </a:extLst>
          </p:cNvPr>
          <p:cNvSpPr txBox="1"/>
          <p:nvPr/>
        </p:nvSpPr>
        <p:spPr>
          <a:xfrm>
            <a:off x="767276" y="2053268"/>
            <a:ext cx="100885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Visual Studio Code</a:t>
            </a:r>
          </a:p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마이크로소프트에서 개발한 소스코드 편집기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94601-6186-B84C-BBDE-0F0A156E357B}"/>
              </a:ext>
            </a:extLst>
          </p:cNvPr>
          <p:cNvSpPr txBox="1"/>
          <p:nvPr/>
        </p:nvSpPr>
        <p:spPr>
          <a:xfrm>
            <a:off x="767275" y="2920568"/>
            <a:ext cx="100885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</a:t>
            </a:r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code.visualstudio.com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/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86611-2B5E-3341-8685-57A973F2F20B}"/>
              </a:ext>
            </a:extLst>
          </p:cNvPr>
          <p:cNvSpPr txBox="1"/>
          <p:nvPr/>
        </p:nvSpPr>
        <p:spPr>
          <a:xfrm>
            <a:off x="767275" y="3787868"/>
            <a:ext cx="100885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편집기 내에서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을 지원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AEAFFD7-C436-A645-95F9-2D35856E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5" y="4218755"/>
            <a:ext cx="7444509" cy="19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23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B2E6F4A7-0915-2C4D-A5BE-89A111228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650026"/>
            <a:ext cx="10806546" cy="4993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43236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VSCode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에서 사용하기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43BBF2-9B0A-1346-8951-091B42B838EF}"/>
              </a:ext>
            </a:extLst>
          </p:cNvPr>
          <p:cNvSpPr/>
          <p:nvPr/>
        </p:nvSpPr>
        <p:spPr>
          <a:xfrm>
            <a:off x="1200726" y="3131125"/>
            <a:ext cx="443347" cy="4064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F807E6-7B6E-4940-91EF-5BE62B06175F}"/>
              </a:ext>
            </a:extLst>
          </p:cNvPr>
          <p:cNvSpPr/>
          <p:nvPr/>
        </p:nvSpPr>
        <p:spPr>
          <a:xfrm>
            <a:off x="1200726" y="5726545"/>
            <a:ext cx="692729" cy="2262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BC459C-7D6C-8C45-8198-D917E653C821}"/>
              </a:ext>
            </a:extLst>
          </p:cNvPr>
          <p:cNvSpPr/>
          <p:nvPr/>
        </p:nvSpPr>
        <p:spPr>
          <a:xfrm>
            <a:off x="3459017" y="3038764"/>
            <a:ext cx="872838" cy="29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6CFE5-2ECC-3243-9CD9-8E9B55B97606}"/>
              </a:ext>
            </a:extLst>
          </p:cNvPr>
          <p:cNvSpPr txBox="1"/>
          <p:nvPr/>
        </p:nvSpPr>
        <p:spPr>
          <a:xfrm>
            <a:off x="3128822" y="3378482"/>
            <a:ext cx="1533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명령들 모음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65EF3-FBA8-1646-8AB2-69317C94CB50}"/>
              </a:ext>
            </a:extLst>
          </p:cNvPr>
          <p:cNvSpPr txBox="1"/>
          <p:nvPr/>
        </p:nvSpPr>
        <p:spPr>
          <a:xfrm>
            <a:off x="692727" y="5994686"/>
            <a:ext cx="22305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현재 </a:t>
            </a:r>
            <a:r>
              <a:rPr kumimoji="1" lang="ko-KR" altLang="en-US" sz="1600" b="1" dirty="0" err="1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체크아웃된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1600" b="1" dirty="0" err="1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EE3EC-3D4D-144A-9731-067D56A4E257}"/>
              </a:ext>
            </a:extLst>
          </p:cNvPr>
          <p:cNvSpPr txBox="1"/>
          <p:nvPr/>
        </p:nvSpPr>
        <p:spPr>
          <a:xfrm>
            <a:off x="1200726" y="3520766"/>
            <a:ext cx="9120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Git 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메뉴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CD6F91-AB4B-FB40-8FEB-0AD1D4E3F752}"/>
              </a:ext>
            </a:extLst>
          </p:cNvPr>
          <p:cNvSpPr/>
          <p:nvPr/>
        </p:nvSpPr>
        <p:spPr>
          <a:xfrm>
            <a:off x="4812144" y="2743204"/>
            <a:ext cx="2616196" cy="20689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C8301-6D3A-D843-83FB-96B5F74BFE57}"/>
              </a:ext>
            </a:extLst>
          </p:cNvPr>
          <p:cNvSpPr txBox="1"/>
          <p:nvPr/>
        </p:nvSpPr>
        <p:spPr>
          <a:xfrm>
            <a:off x="5675747" y="4853996"/>
            <a:ext cx="840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변경 전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EAC072-B59E-8C40-9D51-034684DA96EC}"/>
              </a:ext>
            </a:extLst>
          </p:cNvPr>
          <p:cNvSpPr/>
          <p:nvPr/>
        </p:nvSpPr>
        <p:spPr>
          <a:xfrm>
            <a:off x="7980215" y="2743204"/>
            <a:ext cx="2616196" cy="20689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539482-6C69-D64A-B759-491AF8887744}"/>
              </a:ext>
            </a:extLst>
          </p:cNvPr>
          <p:cNvSpPr txBox="1"/>
          <p:nvPr/>
        </p:nvSpPr>
        <p:spPr>
          <a:xfrm>
            <a:off x="8843818" y="4853996"/>
            <a:ext cx="840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변경 후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19221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93637-88F2-3347-887B-5725E98F818B}"/>
              </a:ext>
            </a:extLst>
          </p:cNvPr>
          <p:cNvSpPr txBox="1"/>
          <p:nvPr/>
        </p:nvSpPr>
        <p:spPr>
          <a:xfrm>
            <a:off x="5226210" y="3121223"/>
            <a:ext cx="173957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ISSUES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84215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73957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ISSUES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58CB8-6026-C942-BD13-D5E39E297074}"/>
              </a:ext>
            </a:extLst>
          </p:cNvPr>
          <p:cNvSpPr txBox="1"/>
          <p:nvPr/>
        </p:nvSpPr>
        <p:spPr>
          <a:xfrm>
            <a:off x="767276" y="1554504"/>
            <a:ext cx="100885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이슈는 프로젝트의 작업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개선사항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버그를 추적하고 커뮤니케이션 할 수 있는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r>
              <a:rPr kumimoji="1" lang="en-US" altLang="ko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에서 제공하는 기능</a:t>
            </a:r>
            <a:endParaRPr kumimoji="1" lang="en-US" altLang="ko-KR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33DDA-16B8-6746-99AF-AFEB79C1951F}"/>
              </a:ext>
            </a:extLst>
          </p:cNvPr>
          <p:cNvSpPr txBox="1"/>
          <p:nvPr/>
        </p:nvSpPr>
        <p:spPr>
          <a:xfrm>
            <a:off x="767276" y="2769086"/>
            <a:ext cx="100885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대표 사례</a:t>
            </a:r>
            <a:endParaRPr kumimoji="1" lang="en-US" altLang="ko-KR" sz="22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C5F393-3A6B-A140-BFCE-DCB5DF1B5A58}"/>
              </a:ext>
            </a:extLst>
          </p:cNvPr>
          <p:cNvSpPr txBox="1"/>
          <p:nvPr/>
        </p:nvSpPr>
        <p:spPr>
          <a:xfrm>
            <a:off x="767275" y="3288606"/>
            <a:ext cx="10088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React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레파지토리의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ISSUES :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</a:t>
            </a:r>
            <a:r>
              <a:rPr kumimoji="1" lang="en-US" altLang="ko-KR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github.com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/</a:t>
            </a:r>
            <a:r>
              <a:rPr kumimoji="1" lang="en-US" altLang="ko-KR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facebook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/react/issues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1D776D-3BAE-434C-BB41-4D0B8A40F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02" y="3777349"/>
            <a:ext cx="4509929" cy="27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325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73957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ISSUES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58CB8-6026-C942-BD13-D5E39E297074}"/>
              </a:ext>
            </a:extLst>
          </p:cNvPr>
          <p:cNvSpPr txBox="1"/>
          <p:nvPr/>
        </p:nvSpPr>
        <p:spPr>
          <a:xfrm>
            <a:off x="767276" y="1554504"/>
            <a:ext cx="22068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템플릿 생성 가능</a:t>
            </a:r>
            <a:endParaRPr kumimoji="1" lang="en-US" altLang="ko-KR" sz="22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B9B9760-A0C3-BF42-A639-B270B954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76" y="2981521"/>
            <a:ext cx="5516339" cy="158403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D4B5FB4-59D5-C444-976A-5A3D1554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682" y="1333878"/>
            <a:ext cx="4320118" cy="48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846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93637-88F2-3347-887B-5725E98F818B}"/>
              </a:ext>
            </a:extLst>
          </p:cNvPr>
          <p:cNvSpPr txBox="1"/>
          <p:nvPr/>
        </p:nvSpPr>
        <p:spPr>
          <a:xfrm>
            <a:off x="5105985" y="3121223"/>
            <a:ext cx="19800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README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0830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9800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README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58CB8-6026-C942-BD13-D5E39E297074}"/>
              </a:ext>
            </a:extLst>
          </p:cNvPr>
          <p:cNvSpPr txBox="1"/>
          <p:nvPr/>
        </p:nvSpPr>
        <p:spPr>
          <a:xfrm>
            <a:off x="767276" y="1554504"/>
            <a:ext cx="100885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Markdown 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이란</a:t>
            </a:r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C5F393-3A6B-A140-BFCE-DCB5DF1B5A58}"/>
              </a:ext>
            </a:extLst>
          </p:cNvPr>
          <p:cNvSpPr txBox="1"/>
          <p:nvPr/>
        </p:nvSpPr>
        <p:spPr>
          <a:xfrm>
            <a:off x="767275" y="2070219"/>
            <a:ext cx="10088585" cy="1423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일반 텍스트 형식의 문서의 양식을 편집하는 문법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누구나 쉽게 읽고 쓸 수 있으며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HTML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로 변환이 가능하다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특수기호와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문자를 이용한 매우 간단한 구조의 문법을 사용해 빠르게 작성하고 쉽게 읽을 수 있다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</p:txBody>
      </p:sp>
      <p:pic>
        <p:nvPicPr>
          <p:cNvPr id="1026" name="Picture 2" descr="워드프레스 홈페이지의 장점과 단점">
            <a:extLst>
              <a:ext uri="{FF2B5EF4-FFF2-40B4-BE49-F238E27FC236}">
                <a16:creationId xmlns:a16="http://schemas.microsoft.com/office/drawing/2014/main" id="{243CEEEA-40D4-334D-9063-B4790861E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168" y="4965609"/>
            <a:ext cx="1773959" cy="110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기본">
            <a:extLst>
              <a:ext uri="{FF2B5EF4-FFF2-40B4-BE49-F238E27FC236}">
                <a16:creationId xmlns:a16="http://schemas.microsoft.com/office/drawing/2014/main" id="{88CB1289-D95C-D24B-B9F6-152AC929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27" y="4100966"/>
            <a:ext cx="2461447" cy="13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lore Stack Overflow User Behaviors | by Yuan Hui | Medium">
            <a:extLst>
              <a:ext uri="{FF2B5EF4-FFF2-40B4-BE49-F238E27FC236}">
                <a16:creationId xmlns:a16="http://schemas.microsoft.com/office/drawing/2014/main" id="{ADD7765D-D765-454C-96BC-D8E363CC1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798" y="3822062"/>
            <a:ext cx="3084944" cy="120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oin us on the Official Travian: Legends Discord server! - Travian: Legends  Blog">
            <a:extLst>
              <a:ext uri="{FF2B5EF4-FFF2-40B4-BE49-F238E27FC236}">
                <a16:creationId xmlns:a16="http://schemas.microsoft.com/office/drawing/2014/main" id="{C3B7DECC-F61E-394B-9B51-7B5944B2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14" y="4777048"/>
            <a:ext cx="3001818" cy="154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레딧 Reddit 에서 주목하고 있는 7가지 주식 - GME, SKT, AMC, RKT, BBBY, PLTR, GOGO">
            <a:extLst>
              <a:ext uri="{FF2B5EF4-FFF2-40B4-BE49-F238E27FC236}">
                <a16:creationId xmlns:a16="http://schemas.microsoft.com/office/drawing/2014/main" id="{5191B1FC-CE80-CF4D-909A-26008D58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395" y="4162542"/>
            <a:ext cx="2288677" cy="8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39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9800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README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58CB8-6026-C942-BD13-D5E39E297074}"/>
              </a:ext>
            </a:extLst>
          </p:cNvPr>
          <p:cNvSpPr txBox="1"/>
          <p:nvPr/>
        </p:nvSpPr>
        <p:spPr>
          <a:xfrm>
            <a:off x="767276" y="1554504"/>
            <a:ext cx="100885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Markdown 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태그의 종류</a:t>
            </a:r>
            <a:endParaRPr kumimoji="1" lang="en-US" altLang="ko-KR" sz="22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C5F393-3A6B-A140-BFCE-DCB5DF1B5A58}"/>
              </a:ext>
            </a:extLst>
          </p:cNvPr>
          <p:cNvSpPr txBox="1"/>
          <p:nvPr/>
        </p:nvSpPr>
        <p:spPr>
          <a:xfrm>
            <a:off x="767276" y="1985391"/>
            <a:ext cx="10088585" cy="337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제목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 # , =====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인용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 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강조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 * , _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링크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 [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텍스트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](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주소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"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설명 </a:t>
            </a:r>
            <a:r>
              <a:rPr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생략가능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이미지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 ![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텍스트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](</a:t>
            </a:r>
            <a:r>
              <a:rPr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이미지주소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"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설명 </a:t>
            </a:r>
            <a:r>
              <a:rPr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생략가능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리스트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 1 , * , - , +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코드표시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 &lt;</a:t>
            </a:r>
            <a:r>
              <a:rPr lang="en" altLang="ko-Kore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code&gt;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코드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&lt;/</a:t>
            </a:r>
            <a:r>
              <a:rPr lang="en" altLang="ko-Kore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code&gt; , </a:t>
            </a:r>
            <a:r>
              <a:rPr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한줄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 띄우고 스페이스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4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칸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 ```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코드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```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줄바꿈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 </a:t>
            </a:r>
            <a:r>
              <a:rPr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엔터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2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번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 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강제 </a:t>
            </a:r>
            <a:r>
              <a:rPr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줄바꿈은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 </a:t>
            </a:r>
            <a:r>
              <a:rPr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문장끝에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 </a:t>
            </a:r>
            <a:r>
              <a:rPr lang="ko-KR" altLang="en-US" sz="16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스페이스바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2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칸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-</a:t>
            </a:r>
            <a:r>
              <a:rPr lang="ko-KR" altLang="en-US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가로선 </a:t>
            </a:r>
            <a:r>
              <a:rPr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 ----- , ***** , +++++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3FF46-7000-3E48-8CE7-95BA38AC1C4E}"/>
              </a:ext>
            </a:extLst>
          </p:cNvPr>
          <p:cNvSpPr txBox="1"/>
          <p:nvPr/>
        </p:nvSpPr>
        <p:spPr>
          <a:xfrm>
            <a:off x="767276" y="5721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https://www.markdownguide.org/</a:t>
            </a:r>
            <a:endParaRPr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046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9800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README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58CB8-6026-C942-BD13-D5E39E297074}"/>
              </a:ext>
            </a:extLst>
          </p:cNvPr>
          <p:cNvSpPr txBox="1"/>
          <p:nvPr/>
        </p:nvSpPr>
        <p:spPr>
          <a:xfrm>
            <a:off x="767276" y="1554504"/>
            <a:ext cx="100885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Markdown 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에디터</a:t>
            </a:r>
            <a:endParaRPr kumimoji="1" lang="en-US" altLang="ko-KR" sz="22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C5F393-3A6B-A140-BFCE-DCB5DF1B5A58}"/>
              </a:ext>
            </a:extLst>
          </p:cNvPr>
          <p:cNvSpPr txBox="1"/>
          <p:nvPr/>
        </p:nvSpPr>
        <p:spPr>
          <a:xfrm>
            <a:off x="767275" y="2735238"/>
            <a:ext cx="10088585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</a:t>
            </a:r>
            <a:r>
              <a:rPr lang="en-US" altLang="ko-KR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typora.io</a:t>
            </a:r>
            <a:r>
              <a:rPr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/</a:t>
            </a:r>
            <a:endParaRPr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C5019-1FCB-2747-AEDD-7BC5EC3B82E9}"/>
              </a:ext>
            </a:extLst>
          </p:cNvPr>
          <p:cNvSpPr txBox="1"/>
          <p:nvPr/>
        </p:nvSpPr>
        <p:spPr>
          <a:xfrm>
            <a:off x="767274" y="2270274"/>
            <a:ext cx="100885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Typora</a:t>
            </a:r>
            <a:endParaRPr kumimoji="1" lang="en-US" altLang="ko-KR" sz="2200" b="1" dirty="0">
              <a:highlight>
                <a:srgbClr val="FFFF00"/>
              </a:highlight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185BF-1180-2F41-9BB6-263ACA5D90A9}"/>
              </a:ext>
            </a:extLst>
          </p:cNvPr>
          <p:cNvSpPr txBox="1"/>
          <p:nvPr/>
        </p:nvSpPr>
        <p:spPr>
          <a:xfrm>
            <a:off x="767274" y="3194274"/>
            <a:ext cx="10088585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유료 </a:t>
            </a:r>
            <a:r>
              <a:rPr lang="ko-KR" altLang="en-US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마크다운</a:t>
            </a:r>
            <a:r>
              <a:rPr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리더 </a:t>
            </a:r>
            <a:r>
              <a:rPr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&amp;</a:t>
            </a:r>
            <a:r>
              <a:rPr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에디터</a:t>
            </a:r>
            <a:endParaRPr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B7827-2254-5E49-A721-E45EC50A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09" y="1985391"/>
            <a:ext cx="7777018" cy="36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2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38843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설치 </a:t>
            </a:r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(Window)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3ADFB-FAF5-2D46-A546-583254452580}"/>
              </a:ext>
            </a:extLst>
          </p:cNvPr>
          <p:cNvSpPr txBox="1"/>
          <p:nvPr/>
        </p:nvSpPr>
        <p:spPr>
          <a:xfrm>
            <a:off x="809949" y="1836136"/>
            <a:ext cx="4629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1.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SCM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접속해 </a:t>
            </a:r>
            <a:r>
              <a:rPr kumimoji="1" lang="ko-KR" altLang="en-US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설치파일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다운로드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A435B-052C-B748-A747-F962F8DE5CB7}"/>
              </a:ext>
            </a:extLst>
          </p:cNvPr>
          <p:cNvSpPr txBox="1"/>
          <p:nvPr/>
        </p:nvSpPr>
        <p:spPr>
          <a:xfrm>
            <a:off x="809949" y="2456517"/>
            <a:ext cx="3070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2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https://git-</a:t>
            </a:r>
            <a:r>
              <a:rPr kumimoji="1" lang="en-US" altLang="ko-Kore-KR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scm.com</a:t>
            </a:r>
            <a:r>
              <a:rPr kumimoji="1" lang="en-US" altLang="ko-Kore-KR" sz="22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/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B011A-5AE2-754B-9563-931FBE631AFF}"/>
              </a:ext>
            </a:extLst>
          </p:cNvPr>
          <p:cNvSpPr txBox="1"/>
          <p:nvPr/>
        </p:nvSpPr>
        <p:spPr>
          <a:xfrm>
            <a:off x="809948" y="3231993"/>
            <a:ext cx="2972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2.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2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설치파일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클릭해 설치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91DE7-86CA-FD48-8022-D33C22C99500}"/>
              </a:ext>
            </a:extLst>
          </p:cNvPr>
          <p:cNvSpPr txBox="1"/>
          <p:nvPr/>
        </p:nvSpPr>
        <p:spPr>
          <a:xfrm>
            <a:off x="809948" y="4007469"/>
            <a:ext cx="4382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3.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시작프로그램에서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Git Bash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실행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B4E9A-ECE9-414F-BA9D-1CEC58FEC948}"/>
              </a:ext>
            </a:extLst>
          </p:cNvPr>
          <p:cNvSpPr txBox="1"/>
          <p:nvPr/>
        </p:nvSpPr>
        <p:spPr>
          <a:xfrm>
            <a:off x="809948" y="4782945"/>
            <a:ext cx="6098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4.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Config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설정 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(User Name / User Email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설정</a:t>
            </a:r>
            <a:r>
              <a:rPr kumimoji="1" lang="en-US" altLang="ko-KR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)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12861-BD1E-C241-BD82-8D94E43F5F1C}"/>
              </a:ext>
            </a:extLst>
          </p:cNvPr>
          <p:cNvSpPr txBox="1"/>
          <p:nvPr/>
        </p:nvSpPr>
        <p:spPr>
          <a:xfrm>
            <a:off x="809948" y="5558421"/>
            <a:ext cx="1609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5.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2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설치 완료</a:t>
            </a:r>
            <a:endParaRPr kumimoji="1" lang="ko-Kore-KR" altLang="en-US" sz="22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10961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9800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README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58CB8-6026-C942-BD13-D5E39E297074}"/>
              </a:ext>
            </a:extLst>
          </p:cNvPr>
          <p:cNvSpPr txBox="1"/>
          <p:nvPr/>
        </p:nvSpPr>
        <p:spPr>
          <a:xfrm>
            <a:off x="767276" y="1554504"/>
            <a:ext cx="100885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200" b="1" dirty="0" err="1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README.md</a:t>
            </a:r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란</a:t>
            </a:r>
            <a:r>
              <a:rPr kumimoji="1" lang="en-US" altLang="ko-KR" sz="22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CAB1E-2F88-B14C-B1C7-D394400CD332}"/>
              </a:ext>
            </a:extLst>
          </p:cNvPr>
          <p:cNvSpPr txBox="1"/>
          <p:nvPr/>
        </p:nvSpPr>
        <p:spPr>
          <a:xfrm>
            <a:off x="767276" y="2270274"/>
            <a:ext cx="10088585" cy="1423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“</a:t>
            </a:r>
            <a:r>
              <a:rPr kumimoji="1" lang="ko-KR" altLang="en-US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프로젝트를 설명하는 문서</a:t>
            </a:r>
            <a:r>
              <a:rPr kumimoji="1" lang="en-US" altLang="ko-KR" sz="2000" b="1" dirty="0">
                <a:highlight>
                  <a:srgbClr val="FFFF00"/>
                </a:highlight>
                <a:latin typeface="Noto Sans CJK KR" panose="020B0500000000000000" pitchFamily="34" charset="-128"/>
                <a:ea typeface="Noto Sans CJK KR" panose="020B0500000000000000" pitchFamily="34" charset="-128"/>
              </a:rPr>
              <a:t>”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어떠한 목적으로 개발되었는지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코드의 개요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코드의 구조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빌드 방법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,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사용법 등을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마크다운으로 작성한다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96086-2DBB-E441-9406-8C56860C32C2}"/>
              </a:ext>
            </a:extLst>
          </p:cNvPr>
          <p:cNvSpPr txBox="1"/>
          <p:nvPr/>
        </p:nvSpPr>
        <p:spPr>
          <a:xfrm>
            <a:off x="767276" y="4401631"/>
            <a:ext cx="100885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페이지 상에 소스코드 아래 보여진다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사례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: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React </a:t>
            </a:r>
            <a:r>
              <a:rPr kumimoji="1" lang="en-US" altLang="ko-KR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</a:rPr>
              <a:t>Github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</a:t>
            </a:r>
            <a:r>
              <a:rPr kumimoji="1" lang="ko-KR" altLang="en-US" sz="20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페이지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https://</a:t>
            </a:r>
            <a:r>
              <a:rPr kumimoji="1" lang="en-US" altLang="ko-KR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github.com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/</a:t>
            </a:r>
            <a:r>
              <a:rPr kumimoji="1" lang="en-US" altLang="ko-KR" sz="2000" b="1" dirty="0" err="1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facebook</a:t>
            </a:r>
            <a:r>
              <a:rPr kumimoji="1" lang="en-US" altLang="ko-KR" sz="2000" b="1" dirty="0">
                <a:latin typeface="Noto Sans CJK KR" panose="020B0500000000000000" pitchFamily="34" charset="-128"/>
                <a:ea typeface="Noto Sans CJK KR" panose="020B0500000000000000" pitchFamily="34" charset="-128"/>
                <a:hlinkClick r:id="rId2"/>
              </a:rPr>
              <a:t>/react/</a:t>
            </a:r>
            <a:endParaRPr kumimoji="1" lang="en-US" altLang="ko-KR" sz="20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08739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93637-88F2-3347-887B-5725E98F818B}"/>
              </a:ext>
            </a:extLst>
          </p:cNvPr>
          <p:cNvSpPr txBox="1"/>
          <p:nvPr/>
        </p:nvSpPr>
        <p:spPr>
          <a:xfrm>
            <a:off x="4451960" y="3121223"/>
            <a:ext cx="32880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전체 리뷰 및 정리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11900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2968074-6574-F647-8B14-1231806DF655}"/>
              </a:ext>
            </a:extLst>
          </p:cNvPr>
          <p:cNvGrpSpPr/>
          <p:nvPr/>
        </p:nvGrpSpPr>
        <p:grpSpPr>
          <a:xfrm>
            <a:off x="7432740" y="3118411"/>
            <a:ext cx="2953962" cy="1013725"/>
            <a:chOff x="996868" y="4054762"/>
            <a:chExt cx="4396509" cy="101372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90D8A4-7837-C14F-B6D4-F8F195205EF1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F24AB6-254C-C74C-88C5-E0B1A5672736}"/>
                </a:ext>
              </a:extLst>
            </p:cNvPr>
            <p:cNvSpPr txBox="1"/>
            <p:nvPr/>
          </p:nvSpPr>
          <p:spPr>
            <a:xfrm>
              <a:off x="1233713" y="4171077"/>
              <a:ext cx="390104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 err="1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Github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 Remote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원격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C1A3F1-42DC-594D-AAC5-A3DC4E13CE07}"/>
              </a:ext>
            </a:extLst>
          </p:cNvPr>
          <p:cNvGrpSpPr/>
          <p:nvPr/>
        </p:nvGrpSpPr>
        <p:grpSpPr>
          <a:xfrm>
            <a:off x="837780" y="3560780"/>
            <a:ext cx="3662218" cy="1235416"/>
            <a:chOff x="996869" y="4054763"/>
            <a:chExt cx="3662218" cy="123541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759498-F9C6-C641-A6DD-D86D1EC1E2E9}"/>
                </a:ext>
              </a:extLst>
            </p:cNvPr>
            <p:cNvSpPr/>
            <p:nvPr/>
          </p:nvSpPr>
          <p:spPr>
            <a:xfrm>
              <a:off x="996869" y="4054763"/>
              <a:ext cx="3662218" cy="123541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2880F3-5BE5-6044-BDD1-6BD68FD0512E}"/>
                </a:ext>
              </a:extLst>
            </p:cNvPr>
            <p:cNvSpPr txBox="1"/>
            <p:nvPr/>
          </p:nvSpPr>
          <p:spPr>
            <a:xfrm>
              <a:off x="1210974" y="4327178"/>
              <a:ext cx="309880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6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나의 작업 폴더 </a:t>
              </a:r>
              <a:endParaRPr kumimoji="1" lang="en-US" altLang="ko-KR" sz="1600" b="1" dirty="0"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algn="ctr"/>
              <a:r>
                <a:rPr kumimoji="1" lang="en-US" altLang="ko-KR" sz="1600" b="1" dirty="0"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(Working Directory)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778157-C624-5C4A-B370-E3D57B47C7AA}"/>
              </a:ext>
            </a:extLst>
          </p:cNvPr>
          <p:cNvGrpSpPr/>
          <p:nvPr/>
        </p:nvGrpSpPr>
        <p:grpSpPr>
          <a:xfrm>
            <a:off x="4018408" y="3256818"/>
            <a:ext cx="1843340" cy="1843340"/>
            <a:chOff x="3835881" y="3709304"/>
            <a:chExt cx="1843340" cy="184334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9FB5E74-65DC-0C47-978F-E743D26775E6}"/>
                </a:ext>
              </a:extLst>
            </p:cNvPr>
            <p:cNvSpPr/>
            <p:nvPr/>
          </p:nvSpPr>
          <p:spPr>
            <a:xfrm>
              <a:off x="3835881" y="3709304"/>
              <a:ext cx="1843340" cy="18433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8AEDE4-1089-9D4C-B98C-D7C81A7E69AB}"/>
                </a:ext>
              </a:extLst>
            </p:cNvPr>
            <p:cNvSpPr txBox="1"/>
            <p:nvPr/>
          </p:nvSpPr>
          <p:spPr>
            <a:xfrm>
              <a:off x="4061773" y="4347236"/>
              <a:ext cx="13915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파일 등록 영역</a:t>
              </a:r>
              <a:endParaRPr kumimoji="1" lang="en-US" altLang="ko-KR" sz="1400" b="1" dirty="0">
                <a:solidFill>
                  <a:schemeClr val="bg1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endParaRPr>
            </a:p>
            <a:p>
              <a:pPr algn="ctr"/>
              <a:r>
                <a:rPr kumimoji="1" lang="en-US" altLang="ko-KR" sz="14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(Staging Area)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8F8C3A7-776A-C741-96AE-E4136A561237}"/>
              </a:ext>
            </a:extLst>
          </p:cNvPr>
          <p:cNvSpPr txBox="1"/>
          <p:nvPr/>
        </p:nvSpPr>
        <p:spPr>
          <a:xfrm>
            <a:off x="6475560" y="1986825"/>
            <a:ext cx="1116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Fetch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4311AD-754C-5F46-B1AB-D9ECE78419CD}"/>
              </a:ext>
            </a:extLst>
          </p:cNvPr>
          <p:cNvGrpSpPr/>
          <p:nvPr/>
        </p:nvGrpSpPr>
        <p:grpSpPr>
          <a:xfrm>
            <a:off x="2907786" y="2113166"/>
            <a:ext cx="2953962" cy="1013725"/>
            <a:chOff x="996868" y="4054762"/>
            <a:chExt cx="4396509" cy="101372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B3300A5-8CCF-2944-9D17-9D4B0C96C8AA}"/>
                </a:ext>
              </a:extLst>
            </p:cNvPr>
            <p:cNvSpPr/>
            <p:nvPr/>
          </p:nvSpPr>
          <p:spPr>
            <a:xfrm>
              <a:off x="996868" y="4054762"/>
              <a:ext cx="4396509" cy="1013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662924-81BE-914F-821A-BBA032B898DB}"/>
                </a:ext>
              </a:extLst>
            </p:cNvPr>
            <p:cNvSpPr txBox="1"/>
            <p:nvPr/>
          </p:nvSpPr>
          <p:spPr>
            <a:xfrm>
              <a:off x="1233713" y="4265818"/>
              <a:ext cx="39010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Local Repository </a:t>
              </a:r>
            </a:p>
            <a:p>
              <a:pPr algn="ctr"/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(</a:t>
              </a:r>
              <a:r>
                <a:rPr kumimoji="1" lang="ko-KR" altLang="en-US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로컬 저장소</a:t>
              </a:r>
              <a:r>
                <a:rPr kumimoji="1" lang="en-US" altLang="ko-KR" sz="1600" b="1" dirty="0">
                  <a:solidFill>
                    <a:schemeClr val="bg1"/>
                  </a:solidFill>
                  <a:latin typeface="Noto Sans CJK KR" panose="020B0500000000000000" pitchFamily="34" charset="-128"/>
                  <a:ea typeface="Noto Sans CJK KR" panose="020B0500000000000000" pitchFamily="34" charset="-128"/>
                </a:rPr>
                <a:t>)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BE42F-497C-9E46-B006-1616BFB24CB0}"/>
              </a:ext>
            </a:extLst>
          </p:cNvPr>
          <p:cNvSpPr/>
          <p:nvPr/>
        </p:nvSpPr>
        <p:spPr>
          <a:xfrm>
            <a:off x="655783" y="1958110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B73D4E-1760-334F-A2D8-3510CFB04A4C}"/>
              </a:ext>
            </a:extLst>
          </p:cNvPr>
          <p:cNvSpPr txBox="1"/>
          <p:nvPr/>
        </p:nvSpPr>
        <p:spPr>
          <a:xfrm>
            <a:off x="3009075" y="5324716"/>
            <a:ext cx="81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PC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BECF7D-4568-F54C-8215-7A668EBF57D9}"/>
              </a:ext>
            </a:extLst>
          </p:cNvPr>
          <p:cNvSpPr/>
          <p:nvPr/>
        </p:nvSpPr>
        <p:spPr>
          <a:xfrm>
            <a:off x="6189612" y="1958110"/>
            <a:ext cx="5440218" cy="33343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8B8E5F-C034-9143-970B-6176E3DDC8D2}"/>
              </a:ext>
            </a:extLst>
          </p:cNvPr>
          <p:cNvSpPr txBox="1"/>
          <p:nvPr/>
        </p:nvSpPr>
        <p:spPr>
          <a:xfrm>
            <a:off x="8504662" y="5324764"/>
            <a:ext cx="88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온라인</a:t>
            </a:r>
            <a:endParaRPr kumimoji="1" lang="en-US" altLang="ko-KR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937E0ECA-ACCD-BE44-BDF5-B32F6CAA0E97}"/>
              </a:ext>
            </a:extLst>
          </p:cNvPr>
          <p:cNvSpPr/>
          <p:nvPr/>
        </p:nvSpPr>
        <p:spPr>
          <a:xfrm rot="7200000">
            <a:off x="6347644" y="1933456"/>
            <a:ext cx="556795" cy="14773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1AEAAD67-701E-0D47-9785-1A4A94C67DE7}"/>
              </a:ext>
            </a:extLst>
          </p:cNvPr>
          <p:cNvSpPr/>
          <p:nvPr/>
        </p:nvSpPr>
        <p:spPr>
          <a:xfrm rot="3402815">
            <a:off x="1783977" y="2213933"/>
            <a:ext cx="556795" cy="14773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0A9ACC-645C-D14B-8274-8C94FEBA81B1}"/>
              </a:ext>
            </a:extLst>
          </p:cNvPr>
          <p:cNvSpPr txBox="1"/>
          <p:nvPr/>
        </p:nvSpPr>
        <p:spPr>
          <a:xfrm>
            <a:off x="1345644" y="2386935"/>
            <a:ext cx="11163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A6AE97-D717-8F46-A228-C99E63A82427}"/>
              </a:ext>
            </a:extLst>
          </p:cNvPr>
          <p:cNvSpPr txBox="1"/>
          <p:nvPr/>
        </p:nvSpPr>
        <p:spPr>
          <a:xfrm>
            <a:off x="492653" y="1538011"/>
            <a:ext cx="2345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Pull = Fetch + Merge</a:t>
            </a:r>
          </a:p>
        </p:txBody>
      </p:sp>
      <p:sp>
        <p:nvSpPr>
          <p:cNvPr id="25" name="아래쪽 화살표[D] 24">
            <a:extLst>
              <a:ext uri="{FF2B5EF4-FFF2-40B4-BE49-F238E27FC236}">
                <a16:creationId xmlns:a16="http://schemas.microsoft.com/office/drawing/2014/main" id="{86942D15-FCD2-9B47-B24B-5BAD50F10F53}"/>
              </a:ext>
            </a:extLst>
          </p:cNvPr>
          <p:cNvSpPr/>
          <p:nvPr/>
        </p:nvSpPr>
        <p:spPr>
          <a:xfrm rot="16200000">
            <a:off x="3670907" y="3905832"/>
            <a:ext cx="556795" cy="49891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아래쪽 화살표[D] 25">
            <a:extLst>
              <a:ext uri="{FF2B5EF4-FFF2-40B4-BE49-F238E27FC236}">
                <a16:creationId xmlns:a16="http://schemas.microsoft.com/office/drawing/2014/main" id="{B20C5719-CF99-EA4C-875B-D4D0E01E0D0F}"/>
              </a:ext>
            </a:extLst>
          </p:cNvPr>
          <p:cNvSpPr/>
          <p:nvPr/>
        </p:nvSpPr>
        <p:spPr>
          <a:xfrm rot="10800000">
            <a:off x="4660159" y="2924935"/>
            <a:ext cx="556795" cy="49891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아래쪽 화살표[D] 26">
            <a:extLst>
              <a:ext uri="{FF2B5EF4-FFF2-40B4-BE49-F238E27FC236}">
                <a16:creationId xmlns:a16="http://schemas.microsoft.com/office/drawing/2014/main" id="{5D5B6D97-C255-CD4E-8CD9-80B175DEB27B}"/>
              </a:ext>
            </a:extLst>
          </p:cNvPr>
          <p:cNvSpPr/>
          <p:nvPr/>
        </p:nvSpPr>
        <p:spPr>
          <a:xfrm rot="18000000">
            <a:off x="6232406" y="2484059"/>
            <a:ext cx="556795" cy="14773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B35FBD-BEA3-DB42-9A5D-A8B90A79728D}"/>
              </a:ext>
            </a:extLst>
          </p:cNvPr>
          <p:cNvSpPr txBox="1"/>
          <p:nvPr/>
        </p:nvSpPr>
        <p:spPr>
          <a:xfrm>
            <a:off x="6198452" y="3687350"/>
            <a:ext cx="855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Push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423F1D-7649-F740-A71C-125EEFC70848}"/>
              </a:ext>
            </a:extLst>
          </p:cNvPr>
          <p:cNvSpPr txBox="1"/>
          <p:nvPr/>
        </p:nvSpPr>
        <p:spPr>
          <a:xfrm>
            <a:off x="3513616" y="2997579"/>
            <a:ext cx="1193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Commit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8030B6-970A-E942-AAF5-EB095FFB634B}"/>
              </a:ext>
            </a:extLst>
          </p:cNvPr>
          <p:cNvSpPr txBox="1"/>
          <p:nvPr/>
        </p:nvSpPr>
        <p:spPr>
          <a:xfrm>
            <a:off x="3313231" y="4329770"/>
            <a:ext cx="7717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9725820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7171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Branch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F69020-BA40-3F4C-B642-6FEF9483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42" y="2459758"/>
            <a:ext cx="8256731" cy="27306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800857-7696-C442-ACB4-B7E2452DB192}"/>
              </a:ext>
            </a:extLst>
          </p:cNvPr>
          <p:cNvSpPr/>
          <p:nvPr/>
        </p:nvSpPr>
        <p:spPr>
          <a:xfrm>
            <a:off x="7102763" y="5190415"/>
            <a:ext cx="2872510" cy="618836"/>
          </a:xfrm>
          <a:prstGeom prst="rect">
            <a:avLst/>
          </a:prstGeom>
          <a:solidFill>
            <a:srgbClr val="4ED1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선배가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작업 중인 새 기능</a:t>
            </a:r>
            <a:endParaRPr kumimoji="1"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B05A57-3915-E845-B069-8CAC5ADAAC3D}"/>
              </a:ext>
            </a:extLst>
          </p:cNvPr>
          <p:cNvSpPr/>
          <p:nvPr/>
        </p:nvSpPr>
        <p:spPr>
          <a:xfrm>
            <a:off x="2835564" y="1749869"/>
            <a:ext cx="2854037" cy="618836"/>
          </a:xfrm>
          <a:prstGeom prst="rect">
            <a:avLst/>
          </a:prstGeom>
          <a:solidFill>
            <a:srgbClr val="B18BE8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내가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작업 중인 버그 수정</a:t>
            </a:r>
            <a:endParaRPr kumimoji="1"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F90AED-7645-BF41-88D1-3B65086D9287}"/>
              </a:ext>
            </a:extLst>
          </p:cNvPr>
          <p:cNvSpPr/>
          <p:nvPr/>
        </p:nvSpPr>
        <p:spPr>
          <a:xfrm>
            <a:off x="5999018" y="2724306"/>
            <a:ext cx="2854037" cy="618836"/>
          </a:xfrm>
          <a:prstGeom prst="rect">
            <a:avLst/>
          </a:prstGeom>
          <a:solidFill>
            <a:srgbClr val="B2E3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기준이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되는 버전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(Main)</a:t>
            </a:r>
            <a:endParaRPr kumimoji="1"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74020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15135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Merge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4E97D-D49D-BF49-9518-41F668FA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325" y="2786495"/>
            <a:ext cx="6483350" cy="19348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FF4CB6-4244-5048-A1B2-D1D1F6725EB7}"/>
              </a:ext>
            </a:extLst>
          </p:cNvPr>
          <p:cNvSpPr/>
          <p:nvPr/>
        </p:nvSpPr>
        <p:spPr>
          <a:xfrm>
            <a:off x="4659745" y="4802488"/>
            <a:ext cx="2872510" cy="618836"/>
          </a:xfrm>
          <a:prstGeom prst="rect">
            <a:avLst/>
          </a:prstGeom>
          <a:solidFill>
            <a:srgbClr val="4ED1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내가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작업 중인 새 기능</a:t>
            </a:r>
            <a:endParaRPr kumimoji="1"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77E56C-7121-1946-AA28-2C1AD039347D}"/>
              </a:ext>
            </a:extLst>
          </p:cNvPr>
          <p:cNvSpPr/>
          <p:nvPr/>
        </p:nvSpPr>
        <p:spPr>
          <a:xfrm>
            <a:off x="4659745" y="2086488"/>
            <a:ext cx="2872510" cy="618836"/>
          </a:xfrm>
          <a:prstGeom prst="rect">
            <a:avLst/>
          </a:prstGeom>
          <a:solidFill>
            <a:srgbClr val="B2E3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기준이</a:t>
            </a:r>
            <a:r>
              <a:rPr kumimoji="1" lang="ko-KR" altLang="en-US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 되는 버전 </a:t>
            </a:r>
            <a:r>
              <a:rPr kumimoji="1" lang="en-US" altLang="ko-KR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(Main)</a:t>
            </a:r>
            <a:endParaRPr kumimoji="1" lang="ko-Kore-KR" altLang="en-US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5756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27EB-D6BB-7C43-9637-443EC9004BB5}"/>
              </a:ext>
            </a:extLst>
          </p:cNvPr>
          <p:cNvSpPr txBox="1"/>
          <p:nvPr/>
        </p:nvSpPr>
        <p:spPr>
          <a:xfrm>
            <a:off x="767277" y="654068"/>
            <a:ext cx="27526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Conflict </a:t>
            </a:r>
            <a:r>
              <a:rPr kumimoji="1" lang="ko-KR" altLang="en-US" sz="3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해결</a:t>
            </a:r>
            <a:endParaRPr kumimoji="1" lang="ko-Kore-KR" altLang="en-US" sz="3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159424C-ABD3-A54D-A94D-3FEB83F06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95" y="2161390"/>
            <a:ext cx="6204585" cy="36113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5B5D73-B7DF-E949-8CBE-DBE53734A869}"/>
              </a:ext>
            </a:extLst>
          </p:cNvPr>
          <p:cNvSpPr/>
          <p:nvPr/>
        </p:nvSpPr>
        <p:spPr>
          <a:xfrm>
            <a:off x="3426692" y="4374645"/>
            <a:ext cx="2152072" cy="4559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6F36B6-4C74-874B-9153-22956C6CCA4C}"/>
              </a:ext>
            </a:extLst>
          </p:cNvPr>
          <p:cNvSpPr/>
          <p:nvPr/>
        </p:nvSpPr>
        <p:spPr>
          <a:xfrm>
            <a:off x="3426691" y="4854935"/>
            <a:ext cx="2493817" cy="4559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7EB26-C67A-E744-9092-FA3631315347}"/>
              </a:ext>
            </a:extLst>
          </p:cNvPr>
          <p:cNvSpPr txBox="1"/>
          <p:nvPr/>
        </p:nvSpPr>
        <p:spPr>
          <a:xfrm>
            <a:off x="5692282" y="4427700"/>
            <a:ext cx="426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메인 </a:t>
            </a:r>
            <a:r>
              <a:rPr kumimoji="1" lang="ko-KR" altLang="en-US" sz="1600" b="1" dirty="0" err="1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브랜치의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소스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D75E6A-3C36-FD47-8C29-51EC55C04608}"/>
              </a:ext>
            </a:extLst>
          </p:cNvPr>
          <p:cNvSpPr txBox="1"/>
          <p:nvPr/>
        </p:nvSpPr>
        <p:spPr>
          <a:xfrm>
            <a:off x="6049818" y="4972354"/>
            <a:ext cx="426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feature1 </a:t>
            </a:r>
            <a:r>
              <a:rPr kumimoji="1" lang="ko-KR" altLang="en-US" sz="1600" b="1" dirty="0" err="1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브랜치의</a:t>
            </a:r>
            <a:r>
              <a:rPr kumimoji="1" lang="ko-KR" altLang="en-US" sz="1600" b="1" dirty="0">
                <a:solidFill>
                  <a:srgbClr val="FF0000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 소스</a:t>
            </a:r>
            <a:endParaRPr kumimoji="1" lang="en-US" altLang="ko-KR" sz="1600" b="1" dirty="0">
              <a:solidFill>
                <a:srgbClr val="FF0000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6760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11589</TotalTime>
  <Words>2675</Words>
  <Application>Microsoft Macintosh PowerPoint</Application>
  <PresentationFormat>와이드스크린</PresentationFormat>
  <Paragraphs>470</Paragraphs>
  <Slides>95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0" baseType="lpstr">
      <vt:lpstr>Noto Sans CJK KR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태현</dc:creator>
  <cp:lastModifiedBy>안 태현</cp:lastModifiedBy>
  <cp:revision>303</cp:revision>
  <dcterms:created xsi:type="dcterms:W3CDTF">2022-02-10T10:50:39Z</dcterms:created>
  <dcterms:modified xsi:type="dcterms:W3CDTF">2022-02-21T06:01:20Z</dcterms:modified>
</cp:coreProperties>
</file>